
<file path=[Content_Types].xml><?xml version="1.0" encoding="utf-8"?>
<Types xmlns="http://schemas.openxmlformats.org/package/2006/content-types">
  <Default Extension="fntdata" ContentType="application/x-fontdata"/>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 id="2147483658" r:id="rId2"/>
  </p:sldMasterIdLst>
  <p:notesMasterIdLst>
    <p:notesMasterId r:id="rId23"/>
  </p:notesMasterIdLst>
  <p:sldIdLst>
    <p:sldId id="256" r:id="rId3"/>
    <p:sldId id="260" r:id="rId4"/>
    <p:sldId id="261" r:id="rId5"/>
    <p:sldId id="295" r:id="rId6"/>
    <p:sldId id="262"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10" r:id="rId20"/>
    <p:sldId id="311" r:id="rId21"/>
    <p:sldId id="278" r:id="rId22"/>
  </p:sldIdLst>
  <p:sldSz cx="9144000" cy="5143500" type="screen16x9"/>
  <p:notesSz cx="6858000" cy="9144000"/>
  <p:embeddedFontLst>
    <p:embeddedFont>
      <p:font typeface="Bahnschrift" panose="020B0502040204020203" pitchFamily="34" charset="0"/>
      <p:regular r:id="rId24"/>
      <p:bold r:id="rId25"/>
    </p:embeddedFont>
    <p:embeddedFont>
      <p:font typeface="Encode Sans Semi Condensed" panose="020B0604020202020204" charset="0"/>
      <p:regular r:id="rId26"/>
      <p:bold r:id="rId27"/>
    </p:embeddedFont>
    <p:embeddedFont>
      <p:font typeface="Encode Sans Semi Condensed Light" panose="020B0604020202020204" charset="0"/>
      <p:regular r:id="rId28"/>
      <p:bold r:id="rId29"/>
    </p:embeddedFont>
    <p:embeddedFont>
      <p:font typeface="Encode Sans Semi Condensed SemiBold" panose="00000706000000000000"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8474B92-5ED0-4649-85A7-51E618C07DF3}">
  <a:tblStyle styleId="{18474B92-5ED0-4649-85A7-51E618C07DF3}"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2ECF90D-F836-43B7-8525-E31A61E7838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81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3.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290672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8" name="Google Shape;388;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25"/>
        <p:cNvGrpSpPr/>
        <p:nvPr/>
      </p:nvGrpSpPr>
      <p:grpSpPr>
        <a:xfrm>
          <a:off x="0" y="0"/>
          <a:ext cx="0" cy="0"/>
          <a:chOff x="0" y="0"/>
          <a:chExt cx="0" cy="0"/>
        </a:xfrm>
      </p:grpSpPr>
      <p:grpSp>
        <p:nvGrpSpPr>
          <p:cNvPr id="26" name="Google Shape;26;p4"/>
          <p:cNvGrpSpPr/>
          <p:nvPr/>
        </p:nvGrpSpPr>
        <p:grpSpPr>
          <a:xfrm rot="10800000">
            <a:off x="6904227" y="249339"/>
            <a:ext cx="2034302" cy="2271600"/>
            <a:chOff x="208025" y="2621275"/>
            <a:chExt cx="2034302" cy="2271600"/>
          </a:xfrm>
        </p:grpSpPr>
        <p:sp>
          <p:nvSpPr>
            <p:cNvPr id="27" name="Google Shape;27;p4"/>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 name="Google Shape;29;p4"/>
          <p:cNvGrpSpPr/>
          <p:nvPr/>
        </p:nvGrpSpPr>
        <p:grpSpPr>
          <a:xfrm>
            <a:off x="208025" y="2621275"/>
            <a:ext cx="2034302" cy="2271600"/>
            <a:chOff x="208025" y="2621275"/>
            <a:chExt cx="2034302" cy="2271600"/>
          </a:xfrm>
        </p:grpSpPr>
        <p:sp>
          <p:nvSpPr>
            <p:cNvPr id="30" name="Google Shape;30;p4"/>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2" name="Google Shape;32;p4"/>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a:off x="4209475" y="728032"/>
            <a:ext cx="725100" cy="725100"/>
          </a:xfrm>
          <a:prstGeom prst="rect">
            <a:avLst/>
          </a:prstGeom>
          <a:gradFill>
            <a:gsLst>
              <a:gs pos="0">
                <a:srgbClr val="4F5876"/>
              </a:gs>
              <a:gs pos="100000">
                <a:srgbClr val="1D1F25"/>
              </a:gs>
            </a:gsLst>
            <a:lin ang="1619866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34" name="Google Shape;34;p4"/>
          <p:cNvSpPr txBox="1">
            <a:spLocks noGrp="1"/>
          </p:cNvSpPr>
          <p:nvPr>
            <p:ph type="body" idx="1"/>
          </p:nvPr>
        </p:nvSpPr>
        <p:spPr>
          <a:xfrm>
            <a:off x="1262175" y="1553800"/>
            <a:ext cx="6619800" cy="2035800"/>
          </a:xfrm>
          <a:prstGeom prst="rect">
            <a:avLst/>
          </a:prstGeom>
        </p:spPr>
        <p:txBody>
          <a:bodyPr spcFirstLastPara="1" wrap="square" lIns="0" tIns="0" rIns="0" bIns="0" anchor="ctr" anchorCtr="0">
            <a:noAutofit/>
          </a:bodyPr>
          <a:lstStyle>
            <a:lvl1pPr marL="457200" lvl="0" indent="-419100" algn="ctr" rtl="0">
              <a:lnSpc>
                <a:spcPct val="100000"/>
              </a:lnSpc>
              <a:spcBef>
                <a:spcPts val="600"/>
              </a:spcBef>
              <a:spcAft>
                <a:spcPts val="0"/>
              </a:spcAft>
              <a:buSzPts val="3000"/>
              <a:buChar char="⊳"/>
              <a:defRPr sz="3000"/>
            </a:lvl1pPr>
            <a:lvl2pPr marL="914400" lvl="1" indent="-419100" algn="ctr" rtl="0">
              <a:lnSpc>
                <a:spcPct val="100000"/>
              </a:lnSpc>
              <a:spcBef>
                <a:spcPts val="0"/>
              </a:spcBef>
              <a:spcAft>
                <a:spcPts val="0"/>
              </a:spcAft>
              <a:buSzPts val="3000"/>
              <a:buChar char="▸"/>
              <a:defRPr sz="3000"/>
            </a:lvl2pPr>
            <a:lvl3pPr marL="1371600" lvl="2" indent="-419100" algn="ctr" rtl="0">
              <a:lnSpc>
                <a:spcPct val="100000"/>
              </a:lnSpc>
              <a:spcBef>
                <a:spcPts val="0"/>
              </a:spcBef>
              <a:spcAft>
                <a:spcPts val="0"/>
              </a:spcAft>
              <a:buSzPts val="3000"/>
              <a:buChar char="▸"/>
              <a:defRPr sz="3000"/>
            </a:lvl3pPr>
            <a:lvl4pPr marL="1828800" lvl="3" indent="-419100" algn="ctr" rtl="0">
              <a:lnSpc>
                <a:spcPct val="100000"/>
              </a:lnSpc>
              <a:spcBef>
                <a:spcPts val="0"/>
              </a:spcBef>
              <a:spcAft>
                <a:spcPts val="0"/>
              </a:spcAft>
              <a:buSzPts val="3000"/>
              <a:buChar char="▸"/>
              <a:defRPr sz="3000"/>
            </a:lvl4pPr>
            <a:lvl5pPr marL="2286000" lvl="4" indent="-419100" algn="ctr" rtl="0">
              <a:lnSpc>
                <a:spcPct val="100000"/>
              </a:lnSpc>
              <a:spcBef>
                <a:spcPts val="0"/>
              </a:spcBef>
              <a:spcAft>
                <a:spcPts val="0"/>
              </a:spcAft>
              <a:buSzPts val="3000"/>
              <a:buChar char="▸"/>
              <a:defRPr sz="3000"/>
            </a:lvl5pPr>
            <a:lvl6pPr marL="2743200" lvl="5" indent="-419100" algn="ctr" rtl="0">
              <a:lnSpc>
                <a:spcPct val="100000"/>
              </a:lnSpc>
              <a:spcBef>
                <a:spcPts val="0"/>
              </a:spcBef>
              <a:spcAft>
                <a:spcPts val="0"/>
              </a:spcAft>
              <a:buSzPts val="3000"/>
              <a:buChar char="▸"/>
              <a:defRPr sz="3000"/>
            </a:lvl6pPr>
            <a:lvl7pPr marL="3200400" lvl="6" indent="-419100" algn="ctr" rtl="0">
              <a:lnSpc>
                <a:spcPct val="100000"/>
              </a:lnSpc>
              <a:spcBef>
                <a:spcPts val="0"/>
              </a:spcBef>
              <a:spcAft>
                <a:spcPts val="0"/>
              </a:spcAft>
              <a:buSzPts val="3000"/>
              <a:buChar char="▸"/>
              <a:defRPr sz="3000"/>
            </a:lvl7pPr>
            <a:lvl8pPr marL="3657600" lvl="7" indent="-419100" algn="ctr" rtl="0">
              <a:lnSpc>
                <a:spcPct val="100000"/>
              </a:lnSpc>
              <a:spcBef>
                <a:spcPts val="0"/>
              </a:spcBef>
              <a:spcAft>
                <a:spcPts val="0"/>
              </a:spcAft>
              <a:buSzPts val="3000"/>
              <a:buChar char="▸"/>
              <a:defRPr sz="3000"/>
            </a:lvl8pPr>
            <a:lvl9pPr marL="4114800" lvl="8" indent="-419100" algn="ctr">
              <a:lnSpc>
                <a:spcPct val="100000"/>
              </a:lnSpc>
              <a:spcBef>
                <a:spcPts val="0"/>
              </a:spcBef>
              <a:spcAft>
                <a:spcPts val="0"/>
              </a:spcAft>
              <a:buSzPts val="3000"/>
              <a:buChar char="▸"/>
              <a:defRPr sz="3000"/>
            </a:lvl9pPr>
          </a:lstStyle>
          <a:p>
            <a:endParaRPr/>
          </a:p>
        </p:txBody>
      </p:sp>
      <p:sp>
        <p:nvSpPr>
          <p:cNvPr id="35" name="Google Shape;35;p4"/>
          <p:cNvSpPr txBox="1"/>
          <p:nvPr/>
        </p:nvSpPr>
        <p:spPr>
          <a:xfrm>
            <a:off x="4209450" y="855225"/>
            <a:ext cx="725100" cy="4770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6000" b="1">
                <a:solidFill>
                  <a:schemeClr val="lt1"/>
                </a:solidFill>
                <a:latin typeface="Encode Sans Semi Condensed"/>
                <a:ea typeface="Encode Sans Semi Condensed"/>
                <a:cs typeface="Encode Sans Semi Condensed"/>
                <a:sym typeface="Encode Sans Semi Condensed"/>
              </a:rPr>
              <a:t>“</a:t>
            </a:r>
            <a:endParaRPr sz="6000" b="1">
              <a:solidFill>
                <a:schemeClr val="lt1"/>
              </a:solidFill>
              <a:latin typeface="Encode Sans Semi Condensed"/>
              <a:ea typeface="Encode Sans Semi Condensed"/>
              <a:cs typeface="Encode Sans Semi Condensed"/>
              <a:sym typeface="Encode Sans Semi Condensed"/>
            </a:endParaRPr>
          </a:p>
        </p:txBody>
      </p:sp>
      <p:sp>
        <p:nvSpPr>
          <p:cNvPr id="36" name="Google Shape;36;p4"/>
          <p:cNvSpPr txBox="1">
            <a:spLocks noGrp="1"/>
          </p:cNvSpPr>
          <p:nvPr>
            <p:ph type="sldNum" idx="12"/>
          </p:nvPr>
        </p:nvSpPr>
        <p:spPr>
          <a:xfrm>
            <a:off x="4329300" y="4612325"/>
            <a:ext cx="485400" cy="531000"/>
          </a:xfrm>
          <a:prstGeom prst="rect">
            <a:avLst/>
          </a:prstGeom>
        </p:spPr>
        <p:txBody>
          <a:bodyPr spcFirstLastPara="1" wrap="square" lIns="0" tIns="0" rIns="0" bIns="0" anchor="ctr" anchorCtr="0">
            <a:noAutofit/>
          </a:bodyPr>
          <a:lstStyle>
            <a:lvl1pPr lvl="0" algn="ctr">
              <a:buNone/>
              <a:defRPr>
                <a:solidFill>
                  <a:schemeClr val="accent2"/>
                </a:solidFill>
              </a:defRPr>
            </a:lvl1pPr>
            <a:lvl2pPr lvl="1" algn="ctr">
              <a:buNone/>
              <a:defRPr>
                <a:solidFill>
                  <a:schemeClr val="accent2"/>
                </a:solidFill>
              </a:defRPr>
            </a:lvl2pPr>
            <a:lvl3pPr lvl="2" algn="ctr">
              <a:buNone/>
              <a:defRPr>
                <a:solidFill>
                  <a:schemeClr val="accent2"/>
                </a:solidFill>
              </a:defRPr>
            </a:lvl3pPr>
            <a:lvl4pPr lvl="3" algn="ctr">
              <a:buNone/>
              <a:defRPr>
                <a:solidFill>
                  <a:schemeClr val="accent2"/>
                </a:solidFill>
              </a:defRPr>
            </a:lvl4pPr>
            <a:lvl5pPr lvl="4" algn="ctr">
              <a:buNone/>
              <a:defRPr>
                <a:solidFill>
                  <a:schemeClr val="accent2"/>
                </a:solidFill>
              </a:defRPr>
            </a:lvl5pPr>
            <a:lvl6pPr lvl="5" algn="ctr">
              <a:buNone/>
              <a:defRPr>
                <a:solidFill>
                  <a:schemeClr val="accent2"/>
                </a:solidFill>
              </a:defRPr>
            </a:lvl6pPr>
            <a:lvl7pPr lvl="6" algn="ctr">
              <a:buNone/>
              <a:defRPr>
                <a:solidFill>
                  <a:schemeClr val="accent2"/>
                </a:solidFill>
              </a:defRPr>
            </a:lvl7pPr>
            <a:lvl8pPr lvl="7" algn="ctr">
              <a:buNone/>
              <a:defRPr>
                <a:solidFill>
                  <a:schemeClr val="accent2"/>
                </a:solidFill>
              </a:defRPr>
            </a:lvl8pPr>
            <a:lvl9pPr lvl="8" algn="ctr">
              <a:buNone/>
              <a:defRPr>
                <a:solidFill>
                  <a:schemeClr val="accent2"/>
                </a:solidFill>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extLst>
      <p:ext uri="{BB962C8B-B14F-4D97-AF65-F5344CB8AC3E}">
        <p14:creationId xmlns:p14="http://schemas.microsoft.com/office/powerpoint/2010/main" val="297530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25"/>
        <p:cNvGrpSpPr/>
        <p:nvPr/>
      </p:nvGrpSpPr>
      <p:grpSpPr>
        <a:xfrm>
          <a:off x="0" y="0"/>
          <a:ext cx="0" cy="0"/>
          <a:chOff x="0" y="0"/>
          <a:chExt cx="0" cy="0"/>
        </a:xfrm>
      </p:grpSpPr>
      <p:grpSp>
        <p:nvGrpSpPr>
          <p:cNvPr id="26" name="Google Shape;26;p4"/>
          <p:cNvGrpSpPr/>
          <p:nvPr/>
        </p:nvGrpSpPr>
        <p:grpSpPr>
          <a:xfrm rot="10800000">
            <a:off x="6904227" y="249339"/>
            <a:ext cx="2034302" cy="2271600"/>
            <a:chOff x="208025" y="2621275"/>
            <a:chExt cx="2034302" cy="2271600"/>
          </a:xfrm>
        </p:grpSpPr>
        <p:sp>
          <p:nvSpPr>
            <p:cNvPr id="27" name="Google Shape;27;p4"/>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endParaRPr/>
            </a:p>
          </p:txBody>
        </p:sp>
        <p:sp>
          <p:nvSpPr>
            <p:cNvPr id="28" name="Google Shape;28;p4"/>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grpSp>
        <p:nvGrpSpPr>
          <p:cNvPr id="29" name="Google Shape;29;p4"/>
          <p:cNvGrpSpPr/>
          <p:nvPr/>
        </p:nvGrpSpPr>
        <p:grpSpPr>
          <a:xfrm>
            <a:off x="208025" y="2621275"/>
            <a:ext cx="2034302" cy="2271600"/>
            <a:chOff x="208025" y="2621275"/>
            <a:chExt cx="2034302" cy="2271600"/>
          </a:xfrm>
        </p:grpSpPr>
        <p:sp>
          <p:nvSpPr>
            <p:cNvPr id="30" name="Google Shape;30;p4"/>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endParaRPr/>
            </a:p>
          </p:txBody>
        </p:sp>
        <p:sp>
          <p:nvSpPr>
            <p:cNvPr id="31" name="Google Shape;31;p4"/>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sp>
        <p:nvSpPr>
          <p:cNvPr id="32" name="Google Shape;32;p4"/>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endParaRPr/>
          </a:p>
        </p:txBody>
      </p:sp>
      <p:sp>
        <p:nvSpPr>
          <p:cNvPr id="33" name="Google Shape;33;p4"/>
          <p:cNvSpPr/>
          <p:nvPr/>
        </p:nvSpPr>
        <p:spPr>
          <a:xfrm>
            <a:off x="4209475" y="728032"/>
            <a:ext cx="725100" cy="725100"/>
          </a:xfrm>
          <a:prstGeom prst="rect">
            <a:avLst/>
          </a:prstGeom>
          <a:gradFill>
            <a:gsLst>
              <a:gs pos="0">
                <a:srgbClr val="4F5876"/>
              </a:gs>
              <a:gs pos="100000">
                <a:srgbClr val="1D1F25"/>
              </a:gs>
            </a:gsLst>
            <a:lin ang="16198662" scaled="0"/>
          </a:gradFill>
          <a:ln>
            <a:noFill/>
          </a:ln>
        </p:spPr>
        <p:txBody>
          <a:bodyPr spcFirstLastPara="1" wrap="square" lIns="91425" tIns="91425" rIns="91425" bIns="91425" anchor="ctr" anchorCtr="0">
            <a:noAutofit/>
          </a:bodyPr>
          <a:lstStyle/>
          <a:p>
            <a:r>
              <a:rPr lang="en"/>
              <a:t> </a:t>
            </a:r>
            <a:endParaRPr/>
          </a:p>
        </p:txBody>
      </p:sp>
      <p:sp>
        <p:nvSpPr>
          <p:cNvPr id="34" name="Google Shape;34;p4"/>
          <p:cNvSpPr txBox="1">
            <a:spLocks noGrp="1"/>
          </p:cNvSpPr>
          <p:nvPr>
            <p:ph type="body" idx="1"/>
          </p:nvPr>
        </p:nvSpPr>
        <p:spPr>
          <a:xfrm>
            <a:off x="1262175" y="1553800"/>
            <a:ext cx="6619800" cy="2035800"/>
          </a:xfrm>
          <a:prstGeom prst="rect">
            <a:avLst/>
          </a:prstGeom>
        </p:spPr>
        <p:txBody>
          <a:bodyPr spcFirstLastPara="1" wrap="square" lIns="0" tIns="0" rIns="0" bIns="0" anchor="ctr" anchorCtr="0">
            <a:noAutofit/>
          </a:bodyPr>
          <a:lstStyle>
            <a:lvl1pPr marL="457200" lvl="0" indent="-419100" algn="ctr" rtl="0">
              <a:lnSpc>
                <a:spcPct val="100000"/>
              </a:lnSpc>
              <a:spcBef>
                <a:spcPts val="600"/>
              </a:spcBef>
              <a:spcAft>
                <a:spcPts val="0"/>
              </a:spcAft>
              <a:buSzPts val="3000"/>
              <a:buChar char="⊳"/>
              <a:defRPr sz="3000"/>
            </a:lvl1pPr>
            <a:lvl2pPr marL="914400" lvl="1" indent="-419100" algn="ctr" rtl="0">
              <a:lnSpc>
                <a:spcPct val="100000"/>
              </a:lnSpc>
              <a:spcBef>
                <a:spcPts val="0"/>
              </a:spcBef>
              <a:spcAft>
                <a:spcPts val="0"/>
              </a:spcAft>
              <a:buSzPts val="3000"/>
              <a:buChar char="▸"/>
              <a:defRPr sz="3000"/>
            </a:lvl2pPr>
            <a:lvl3pPr marL="1371600" lvl="2" indent="-419100" algn="ctr" rtl="0">
              <a:lnSpc>
                <a:spcPct val="100000"/>
              </a:lnSpc>
              <a:spcBef>
                <a:spcPts val="0"/>
              </a:spcBef>
              <a:spcAft>
                <a:spcPts val="0"/>
              </a:spcAft>
              <a:buSzPts val="3000"/>
              <a:buChar char="▸"/>
              <a:defRPr sz="3000"/>
            </a:lvl3pPr>
            <a:lvl4pPr marL="1828800" lvl="3" indent="-419100" algn="ctr" rtl="0">
              <a:lnSpc>
                <a:spcPct val="100000"/>
              </a:lnSpc>
              <a:spcBef>
                <a:spcPts val="0"/>
              </a:spcBef>
              <a:spcAft>
                <a:spcPts val="0"/>
              </a:spcAft>
              <a:buSzPts val="3000"/>
              <a:buChar char="▸"/>
              <a:defRPr sz="3000"/>
            </a:lvl4pPr>
            <a:lvl5pPr marL="2286000" lvl="4" indent="-419100" algn="ctr" rtl="0">
              <a:lnSpc>
                <a:spcPct val="100000"/>
              </a:lnSpc>
              <a:spcBef>
                <a:spcPts val="0"/>
              </a:spcBef>
              <a:spcAft>
                <a:spcPts val="0"/>
              </a:spcAft>
              <a:buSzPts val="3000"/>
              <a:buChar char="▸"/>
              <a:defRPr sz="3000"/>
            </a:lvl5pPr>
            <a:lvl6pPr marL="2743200" lvl="5" indent="-419100" algn="ctr" rtl="0">
              <a:lnSpc>
                <a:spcPct val="100000"/>
              </a:lnSpc>
              <a:spcBef>
                <a:spcPts val="0"/>
              </a:spcBef>
              <a:spcAft>
                <a:spcPts val="0"/>
              </a:spcAft>
              <a:buSzPts val="3000"/>
              <a:buChar char="▸"/>
              <a:defRPr sz="3000"/>
            </a:lvl6pPr>
            <a:lvl7pPr marL="3200400" lvl="6" indent="-419100" algn="ctr" rtl="0">
              <a:lnSpc>
                <a:spcPct val="100000"/>
              </a:lnSpc>
              <a:spcBef>
                <a:spcPts val="0"/>
              </a:spcBef>
              <a:spcAft>
                <a:spcPts val="0"/>
              </a:spcAft>
              <a:buSzPts val="3000"/>
              <a:buChar char="▸"/>
              <a:defRPr sz="3000"/>
            </a:lvl7pPr>
            <a:lvl8pPr marL="3657600" lvl="7" indent="-419100" algn="ctr" rtl="0">
              <a:lnSpc>
                <a:spcPct val="100000"/>
              </a:lnSpc>
              <a:spcBef>
                <a:spcPts val="0"/>
              </a:spcBef>
              <a:spcAft>
                <a:spcPts val="0"/>
              </a:spcAft>
              <a:buSzPts val="3000"/>
              <a:buChar char="▸"/>
              <a:defRPr sz="3000"/>
            </a:lvl8pPr>
            <a:lvl9pPr marL="4114800" lvl="8" indent="-419100" algn="ctr">
              <a:lnSpc>
                <a:spcPct val="100000"/>
              </a:lnSpc>
              <a:spcBef>
                <a:spcPts val="0"/>
              </a:spcBef>
              <a:spcAft>
                <a:spcPts val="0"/>
              </a:spcAft>
              <a:buSzPts val="3000"/>
              <a:buChar char="▸"/>
              <a:defRPr sz="3000"/>
            </a:lvl9pPr>
          </a:lstStyle>
          <a:p>
            <a:endParaRPr/>
          </a:p>
        </p:txBody>
      </p:sp>
      <p:sp>
        <p:nvSpPr>
          <p:cNvPr id="35" name="Google Shape;35;p4"/>
          <p:cNvSpPr txBox="1"/>
          <p:nvPr/>
        </p:nvSpPr>
        <p:spPr>
          <a:xfrm>
            <a:off x="4209450" y="855225"/>
            <a:ext cx="725100" cy="477000"/>
          </a:xfrm>
          <a:prstGeom prst="rect">
            <a:avLst/>
          </a:prstGeom>
          <a:noFill/>
          <a:ln>
            <a:noFill/>
          </a:ln>
        </p:spPr>
        <p:txBody>
          <a:bodyPr spcFirstLastPara="1" wrap="square" lIns="0" tIns="0" rIns="0" bIns="0" anchor="t" anchorCtr="0">
            <a:noAutofit/>
          </a:bodyPr>
          <a:lstStyle/>
          <a:p>
            <a:pPr algn="ctr"/>
            <a:r>
              <a:rPr lang="en" sz="6000" b="1">
                <a:solidFill>
                  <a:srgbClr val="FFFFFF"/>
                </a:solidFill>
                <a:latin typeface="Encode Sans Semi Condensed"/>
                <a:ea typeface="Encode Sans Semi Condensed"/>
                <a:cs typeface="Encode Sans Semi Condensed"/>
                <a:sym typeface="Encode Sans Semi Condensed"/>
              </a:rPr>
              <a:t>“</a:t>
            </a:r>
            <a:endParaRPr sz="6000" b="1">
              <a:solidFill>
                <a:srgbClr val="FFFFFF"/>
              </a:solidFill>
              <a:latin typeface="Encode Sans Semi Condensed"/>
              <a:ea typeface="Encode Sans Semi Condensed"/>
              <a:cs typeface="Encode Sans Semi Condensed"/>
              <a:sym typeface="Encode Sans Semi Condensed"/>
            </a:endParaRPr>
          </a:p>
        </p:txBody>
      </p:sp>
      <p:sp>
        <p:nvSpPr>
          <p:cNvPr id="36" name="Google Shape;36;p4"/>
          <p:cNvSpPr txBox="1">
            <a:spLocks noGrp="1"/>
          </p:cNvSpPr>
          <p:nvPr>
            <p:ph type="sldNum" idx="12"/>
          </p:nvPr>
        </p:nvSpPr>
        <p:spPr>
          <a:xfrm>
            <a:off x="4329300" y="4612325"/>
            <a:ext cx="485400" cy="531000"/>
          </a:xfrm>
          <a:prstGeom prst="rect">
            <a:avLst/>
          </a:prstGeom>
        </p:spPr>
        <p:txBody>
          <a:bodyPr spcFirstLastPara="1" wrap="square" lIns="0" tIns="0" rIns="0" bIns="0" anchor="ctr" anchorCtr="0">
            <a:noAutofit/>
          </a:bodyPr>
          <a:lstStyle>
            <a:lvl1pPr lvl="0" algn="ctr">
              <a:buNone/>
              <a:defRPr>
                <a:solidFill>
                  <a:schemeClr val="accent2"/>
                </a:solidFill>
              </a:defRPr>
            </a:lvl1pPr>
            <a:lvl2pPr lvl="1" algn="ctr">
              <a:buNone/>
              <a:defRPr>
                <a:solidFill>
                  <a:schemeClr val="accent2"/>
                </a:solidFill>
              </a:defRPr>
            </a:lvl2pPr>
            <a:lvl3pPr lvl="2" algn="ctr">
              <a:buNone/>
              <a:defRPr>
                <a:solidFill>
                  <a:schemeClr val="accent2"/>
                </a:solidFill>
              </a:defRPr>
            </a:lvl3pPr>
            <a:lvl4pPr lvl="3" algn="ctr">
              <a:buNone/>
              <a:defRPr>
                <a:solidFill>
                  <a:schemeClr val="accent2"/>
                </a:solidFill>
              </a:defRPr>
            </a:lvl4pPr>
            <a:lvl5pPr lvl="4" algn="ctr">
              <a:buNone/>
              <a:defRPr>
                <a:solidFill>
                  <a:schemeClr val="accent2"/>
                </a:solidFill>
              </a:defRPr>
            </a:lvl5pPr>
            <a:lvl6pPr lvl="5" algn="ctr">
              <a:buNone/>
              <a:defRPr>
                <a:solidFill>
                  <a:schemeClr val="accent2"/>
                </a:solidFill>
              </a:defRPr>
            </a:lvl6pPr>
            <a:lvl7pPr lvl="6" algn="ctr">
              <a:buNone/>
              <a:defRPr>
                <a:solidFill>
                  <a:schemeClr val="accent2"/>
                </a:solidFill>
              </a:defRPr>
            </a:lvl7pPr>
            <a:lvl8pPr lvl="7" algn="ctr">
              <a:buNone/>
              <a:defRPr>
                <a:solidFill>
                  <a:schemeClr val="accent2"/>
                </a:solidFill>
              </a:defRPr>
            </a:lvl8pPr>
            <a:lvl9pPr lvl="8" algn="ctr">
              <a:buNone/>
              <a:defRPr>
                <a:solidFill>
                  <a:schemeClr val="accent2"/>
                </a:solidFill>
              </a:defRPr>
            </a:lvl9pPr>
          </a:lstStyle>
          <a:p>
            <a:fld id="{00000000-1234-1234-1234-123412341234}" type="slidenum">
              <a:rPr lang="en">
                <a:solidFill>
                  <a:srgbClr val="69B636"/>
                </a:solidFill>
              </a:rPr>
              <a:pPr/>
              <a:t>‹#›</a:t>
            </a:fld>
            <a:endParaRPr>
              <a:solidFill>
                <a:srgbClr val="69B636"/>
              </a:solidFill>
            </a:endParaRPr>
          </a:p>
        </p:txBody>
      </p:sp>
    </p:spTree>
    <p:extLst>
      <p:ext uri="{BB962C8B-B14F-4D97-AF65-F5344CB8AC3E}">
        <p14:creationId xmlns:p14="http://schemas.microsoft.com/office/powerpoint/2010/main" val="3426814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569979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a:solidFill>
                  <a:srgbClr val="FFFFFF"/>
                </a:solidFill>
              </a:rPr>
              <a:pPr/>
              <a:t>‹#›</a:t>
            </a:fld>
            <a:endParaRPr>
              <a:solidFill>
                <a:srgbClr val="FFFFFF"/>
              </a:solidFill>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endParaRPr/>
            </a:p>
          </p:txBody>
        </p:sp>
      </p:grpSp>
    </p:spTree>
    <p:extLst>
      <p:ext uri="{BB962C8B-B14F-4D97-AF65-F5344CB8AC3E}">
        <p14:creationId xmlns:p14="http://schemas.microsoft.com/office/powerpoint/2010/main" val="2229242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6"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fld id="{00000000-1234-1234-1234-123412341234}" type="slidenum">
              <a:rPr lang="en">
                <a:solidFill>
                  <a:srgbClr val="FFFFFF"/>
                </a:solidFill>
              </a:rPr>
              <a:pPr/>
              <a:t>‹#›</a:t>
            </a:fld>
            <a:endParaRPr>
              <a:solidFill>
                <a:srgbClr val="FFFFFF"/>
              </a:solidFill>
            </a:endParaRPr>
          </a:p>
        </p:txBody>
      </p:sp>
    </p:spTree>
    <p:extLst>
      <p:ext uri="{BB962C8B-B14F-4D97-AF65-F5344CB8AC3E}">
        <p14:creationId xmlns:p14="http://schemas.microsoft.com/office/powerpoint/2010/main" val="1999384132"/>
      </p:ext>
    </p:extLst>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jfif"/></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01000" y="1131590"/>
            <a:ext cx="6942000" cy="2888905"/>
          </a:xfrm>
          <a:prstGeom prst="rect">
            <a:avLst/>
          </a:prstGeom>
        </p:spPr>
        <p:txBody>
          <a:bodyPr spcFirstLastPara="1" wrap="square" lIns="0" tIns="0" rIns="0" bIns="0" anchor="ctr" anchorCtr="0">
            <a:noAutofit/>
          </a:bodyPr>
          <a:lstStyle/>
          <a:p>
            <a:pPr lvl="0"/>
            <a:br>
              <a:rPr lang="en-US" sz="2400" kern="1200" dirty="0">
                <a:solidFill>
                  <a:prstClr val="black"/>
                </a:solidFill>
                <a:latin typeface="Bahnschrift" pitchFamily="34" charset="0"/>
                <a:ea typeface="+mj-ea"/>
                <a:cs typeface="+mj-cs"/>
                <a:sym typeface="Montserrat"/>
              </a:rPr>
            </a:br>
            <a:br>
              <a:rPr lang="en-US" sz="2400" kern="1200" dirty="0">
                <a:solidFill>
                  <a:prstClr val="black"/>
                </a:solidFill>
                <a:latin typeface="Bahnschrift" pitchFamily="34" charset="0"/>
                <a:ea typeface="+mj-ea"/>
                <a:cs typeface="+mj-cs"/>
                <a:sym typeface="Montserrat"/>
              </a:rPr>
            </a:br>
            <a:br>
              <a:rPr lang="en-US" sz="2400" kern="1200" dirty="0">
                <a:solidFill>
                  <a:prstClr val="black"/>
                </a:solidFill>
                <a:latin typeface="Bahnschrift" pitchFamily="34" charset="0"/>
                <a:ea typeface="+mj-ea"/>
                <a:cs typeface="+mj-cs"/>
                <a:sym typeface="Montserrat"/>
              </a:rPr>
            </a:b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t>Sports and Disability: A didactic approach to the </a:t>
            </a: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t>Physical Education lesson, to raise children's </a:t>
            </a: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t>awareness of social inequalities and social </a:t>
            </a: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t>exclusion</a:t>
            </a:r>
            <a:br>
              <a:rPr lang="en-US" sz="2400" kern="1200" dirty="0">
                <a:solidFill>
                  <a:prstClr val="black"/>
                </a:solidFill>
                <a:effectLst>
                  <a:outerShdw blurRad="38100" dist="38100" dir="2700000" algn="tl">
                    <a:srgbClr val="000000">
                      <a:alpha val="43137"/>
                    </a:srgbClr>
                  </a:outerShdw>
                </a:effectLst>
                <a:latin typeface="Bahnschrift" pitchFamily="34" charset="0"/>
                <a:ea typeface="+mj-ea"/>
                <a:cs typeface="+mj-cs"/>
                <a:sym typeface="Montserrat"/>
              </a:rPr>
            </a:br>
            <a:br>
              <a:rPr lang="en-US" sz="2400" kern="1200" dirty="0">
                <a:solidFill>
                  <a:prstClr val="black"/>
                </a:solidFill>
                <a:latin typeface="Bahnschrift" pitchFamily="34" charset="0"/>
                <a:ea typeface="+mj-ea"/>
                <a:cs typeface="+mj-cs"/>
                <a:sym typeface="Montserrat"/>
              </a:rPr>
            </a:br>
            <a:endParaRPr dirty="0"/>
          </a:p>
        </p:txBody>
      </p:sp>
      <p:pic>
        <p:nvPicPr>
          <p:cNvPr id="2" name="Εικόνα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45" y="0"/>
            <a:ext cx="2771775" cy="695325"/>
          </a:xfrm>
          <a:prstGeom prst="rect">
            <a:avLst/>
          </a:prstGeom>
        </p:spPr>
      </p:pic>
      <p:pic>
        <p:nvPicPr>
          <p:cNvPr id="3" name="Εικόνα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80220" y="411511"/>
            <a:ext cx="2123728" cy="686740"/>
          </a:xfrm>
          <a:prstGeom prst="rect">
            <a:avLst/>
          </a:prstGeom>
        </p:spPr>
      </p:pic>
      <p:pic>
        <p:nvPicPr>
          <p:cNvPr id="4" name="Εικόνα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0312" y="1"/>
            <a:ext cx="1763688" cy="1098250"/>
          </a:xfrm>
          <a:prstGeom prst="rect">
            <a:avLst/>
          </a:prstGeom>
        </p:spPr>
      </p:pic>
      <p:pic>
        <p:nvPicPr>
          <p:cNvPr id="5" name="Εικόνα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8064" y="4022827"/>
            <a:ext cx="2232248" cy="1123005"/>
          </a:xfrm>
          <a:prstGeom prst="rect">
            <a:avLst/>
          </a:prstGeom>
        </p:spPr>
      </p:pic>
      <p:sp>
        <p:nvSpPr>
          <p:cNvPr id="6" name="Ορθογώνιο 5"/>
          <p:cNvSpPr/>
          <p:nvPr/>
        </p:nvSpPr>
        <p:spPr>
          <a:xfrm>
            <a:off x="539552" y="4155733"/>
            <a:ext cx="1872208" cy="307777"/>
          </a:xfrm>
          <a:prstGeom prst="rect">
            <a:avLst/>
          </a:prstGeom>
        </p:spPr>
        <p:txBody>
          <a:bodyPr wrap="square">
            <a:spAutoFit/>
          </a:bodyPr>
          <a:lstStyle/>
          <a:p>
            <a:r>
              <a:rPr lang="en-US" b="1" kern="1200" dirty="0">
                <a:solidFill>
                  <a:prstClr val="black"/>
                </a:solidFill>
                <a:latin typeface="+mj-lt"/>
                <a:sym typeface="Montserrat"/>
              </a:rPr>
              <a:t>Dr. Tsekouras Ilias</a:t>
            </a:r>
            <a:endParaRPr lang="el-GR" b="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z="4000" dirty="0">
                <a:solidFill>
                  <a:srgbClr val="FFFFFF"/>
                </a:solidFill>
                <a:latin typeface="Arial"/>
              </a:rPr>
              <a:t>Results</a:t>
            </a:r>
            <a:endParaRPr lang="el-GR" dirty="0"/>
          </a:p>
        </p:txBody>
      </p:sp>
      <p:sp>
        <p:nvSpPr>
          <p:cNvPr id="3" name="Θέση κειμένου 2"/>
          <p:cNvSpPr>
            <a:spLocks noGrp="1"/>
          </p:cNvSpPr>
          <p:nvPr>
            <p:ph type="body" idx="1"/>
          </p:nvPr>
        </p:nvSpPr>
        <p:spPr>
          <a:xfrm>
            <a:off x="395536" y="1491630"/>
            <a:ext cx="7992888" cy="3168352"/>
          </a:xfrm>
        </p:spPr>
        <p:txBody>
          <a:bodyPr/>
          <a:lstStyle/>
          <a:p>
            <a:pPr algn="just">
              <a:lnSpc>
                <a:spcPct val="150000"/>
              </a:lnSpc>
            </a:pPr>
            <a:r>
              <a:rPr lang="en-US" sz="1800" dirty="0">
                <a:latin typeface="+mn-lt"/>
              </a:rPr>
              <a:t>Motivation to participate in the course:</a:t>
            </a:r>
          </a:p>
          <a:p>
            <a:pPr lvl="1" algn="just">
              <a:lnSpc>
                <a:spcPct val="150000"/>
              </a:lnSpc>
              <a:spcBef>
                <a:spcPts val="600"/>
              </a:spcBef>
            </a:pPr>
            <a:r>
              <a:rPr lang="en-US" sz="1800" dirty="0">
                <a:latin typeface="+mn-lt"/>
              </a:rPr>
              <a:t>students in the experimental group had higher intrinsic motivation scores compared to the control group </a:t>
            </a:r>
          </a:p>
          <a:p>
            <a:pPr lvl="1" algn="just">
              <a:lnSpc>
                <a:spcPct val="150000"/>
              </a:lnSpc>
              <a:spcBef>
                <a:spcPts val="600"/>
              </a:spcBef>
            </a:pPr>
            <a:r>
              <a:rPr lang="en-US" sz="1800" dirty="0">
                <a:latin typeface="+mn-lt"/>
              </a:rPr>
              <a:t>students in the experimental group were less extrinsically motivated compared to the control group </a:t>
            </a:r>
          </a:p>
          <a:p>
            <a:pPr lvl="1" algn="just">
              <a:lnSpc>
                <a:spcPct val="150000"/>
              </a:lnSpc>
              <a:spcBef>
                <a:spcPts val="600"/>
              </a:spcBef>
            </a:pPr>
            <a:r>
              <a:rPr lang="en-US" sz="1800" dirty="0">
                <a:latin typeface="+mn-lt"/>
              </a:rPr>
              <a:t>the students of the experimental group presented significantly lower scores in the lack of motivation compared to the control group</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4288" y="0"/>
            <a:ext cx="1950559" cy="883847"/>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0759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just">
              <a:lnSpc>
                <a:spcPct val="150000"/>
              </a:lnSpc>
              <a:spcBef>
                <a:spcPts val="600"/>
              </a:spcBef>
            </a:pPr>
            <a:r>
              <a:rPr lang="en-US" sz="4000" dirty="0">
                <a:latin typeface="+mj-lt"/>
              </a:rPr>
              <a:t>Discussion</a:t>
            </a:r>
            <a:endParaRPr lang="el-GR" sz="4000" dirty="0">
              <a:latin typeface="+mj-lt"/>
            </a:endParaRPr>
          </a:p>
        </p:txBody>
      </p:sp>
      <p:sp>
        <p:nvSpPr>
          <p:cNvPr id="3" name="Θέση κειμένου 2"/>
          <p:cNvSpPr>
            <a:spLocks noGrp="1"/>
          </p:cNvSpPr>
          <p:nvPr>
            <p:ph type="body" idx="1"/>
          </p:nvPr>
        </p:nvSpPr>
        <p:spPr>
          <a:xfrm>
            <a:off x="539552" y="1491630"/>
            <a:ext cx="7848872" cy="3168352"/>
          </a:xfrm>
        </p:spPr>
        <p:txBody>
          <a:bodyPr/>
          <a:lstStyle/>
          <a:p>
            <a:pPr algn="just">
              <a:lnSpc>
                <a:spcPct val="150000"/>
              </a:lnSpc>
              <a:buFont typeface="Wingdings" pitchFamily="2" charset="2"/>
              <a:buChar char="Ø"/>
            </a:pPr>
            <a:r>
              <a:rPr lang="en-US" sz="2000" dirty="0">
                <a:latin typeface="+mn-lt"/>
              </a:rPr>
              <a:t>Sincere effort to effectively integrate children with disabilities in a standard classroom has multiple benefits not only for the children with disabilities themselves, but also for all participants (teachers, other children, parents)</a:t>
            </a:r>
          </a:p>
          <a:p>
            <a:pPr algn="just">
              <a:lnSpc>
                <a:spcPct val="150000"/>
              </a:lnSpc>
              <a:buFont typeface="Wingdings" pitchFamily="2" charset="2"/>
              <a:buChar char="Ø"/>
            </a:pPr>
            <a:r>
              <a:rPr lang="en-US" sz="2000" dirty="0">
                <a:latin typeface="+mn-lt"/>
              </a:rPr>
              <a:t>The children with disabilities joined the school community equally, in a climate of acceptance, mutual respect and emotional stability</a:t>
            </a:r>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378" y="4606895"/>
            <a:ext cx="2771775" cy="536605"/>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3738921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nSpc>
                <a:spcPct val="150000"/>
              </a:lnSpc>
              <a:spcBef>
                <a:spcPts val="600"/>
              </a:spcBef>
            </a:pPr>
            <a:r>
              <a:rPr lang="en-US" sz="4000" dirty="0">
                <a:solidFill>
                  <a:srgbClr val="FFFFFF"/>
                </a:solidFill>
                <a:latin typeface="Arial"/>
              </a:rPr>
              <a:t>Discussion</a:t>
            </a:r>
            <a:endParaRPr lang="el-GR" dirty="0"/>
          </a:p>
        </p:txBody>
      </p:sp>
      <p:sp>
        <p:nvSpPr>
          <p:cNvPr id="3" name="Θέση κειμένου 2"/>
          <p:cNvSpPr>
            <a:spLocks noGrp="1"/>
          </p:cNvSpPr>
          <p:nvPr>
            <p:ph type="body" idx="1"/>
          </p:nvPr>
        </p:nvSpPr>
        <p:spPr>
          <a:xfrm>
            <a:off x="539552" y="1491630"/>
            <a:ext cx="7848872" cy="3279370"/>
          </a:xfrm>
        </p:spPr>
        <p:txBody>
          <a:bodyPr/>
          <a:lstStyle/>
          <a:p>
            <a:pPr algn="just">
              <a:lnSpc>
                <a:spcPct val="150000"/>
              </a:lnSpc>
              <a:buFont typeface="Wingdings" pitchFamily="2" charset="2"/>
              <a:buChar char="Ø"/>
            </a:pPr>
            <a:r>
              <a:rPr lang="en-US" sz="2100" dirty="0">
                <a:latin typeface="+mn-lt"/>
              </a:rPr>
              <a:t>Their socialization and inclusion in the group is estimated to have contributed to their better psychological balance</a:t>
            </a:r>
          </a:p>
          <a:p>
            <a:pPr algn="just">
              <a:lnSpc>
                <a:spcPct val="150000"/>
              </a:lnSpc>
              <a:buFont typeface="Wingdings" pitchFamily="2" charset="2"/>
              <a:buChar char="Ø"/>
            </a:pPr>
            <a:r>
              <a:rPr lang="en-US" sz="2100" dirty="0">
                <a:latin typeface="+mn-lt"/>
              </a:rPr>
              <a:t>The sense of belonging to a social group inhibited feelings of marginalization that they experienced due to their exclusion from the group.</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85" y="4229048"/>
            <a:ext cx="2267744" cy="98757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3773648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nSpc>
                <a:spcPct val="150000"/>
              </a:lnSpc>
              <a:spcBef>
                <a:spcPts val="600"/>
              </a:spcBef>
            </a:pPr>
            <a:r>
              <a:rPr lang="en-US" sz="4000" dirty="0">
                <a:solidFill>
                  <a:srgbClr val="FFFFFF"/>
                </a:solidFill>
                <a:latin typeface="Arial"/>
              </a:rPr>
              <a:t>Discussion</a:t>
            </a:r>
            <a:endParaRPr lang="el-GR" dirty="0"/>
          </a:p>
        </p:txBody>
      </p:sp>
      <p:sp>
        <p:nvSpPr>
          <p:cNvPr id="3" name="Θέση κειμένου 2"/>
          <p:cNvSpPr>
            <a:spLocks noGrp="1"/>
          </p:cNvSpPr>
          <p:nvPr>
            <p:ph type="body" idx="1"/>
          </p:nvPr>
        </p:nvSpPr>
        <p:spPr>
          <a:xfrm>
            <a:off x="467544" y="1419622"/>
            <a:ext cx="7920880" cy="3351378"/>
          </a:xfrm>
        </p:spPr>
        <p:txBody>
          <a:bodyPr/>
          <a:lstStyle/>
          <a:p>
            <a:pPr algn="just">
              <a:lnSpc>
                <a:spcPct val="150000"/>
              </a:lnSpc>
              <a:buFont typeface="Wingdings" pitchFamily="2" charset="2"/>
              <a:buChar char="Ø"/>
            </a:pPr>
            <a:r>
              <a:rPr lang="en-US" sz="1700" dirty="0">
                <a:latin typeface="+mn-lt"/>
              </a:rPr>
              <a:t>The rest of the students, experiencing a state of empathy, got rid of prejudices, obsessions and racist perceptions. They learned to operate in a climate of mutual respect, mutual support and solidarity. They worked harmoniously, redefined their relationship with the group, built positive relationships by honestly accepting diversity</a:t>
            </a:r>
          </a:p>
          <a:p>
            <a:pPr algn="just">
              <a:lnSpc>
                <a:spcPct val="150000"/>
              </a:lnSpc>
              <a:buFont typeface="Wingdings" pitchFamily="2" charset="2"/>
              <a:buChar char="Ø"/>
            </a:pPr>
            <a:r>
              <a:rPr lang="en-US" sz="1700" dirty="0">
                <a:latin typeface="+mn-lt"/>
              </a:rPr>
              <a:t>The children found the specific teaching intervention attractive emphasizing that they felt a pleasure, that they enjoyed the cooperation with each other and that they drew more joy and satisfaction</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9281" y="1"/>
            <a:ext cx="1895475" cy="105958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788482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nSpc>
                <a:spcPct val="150000"/>
              </a:lnSpc>
              <a:spcBef>
                <a:spcPts val="600"/>
              </a:spcBef>
            </a:pPr>
            <a:r>
              <a:rPr lang="en-US" sz="4000" dirty="0">
                <a:solidFill>
                  <a:srgbClr val="FFFFFF"/>
                </a:solidFill>
                <a:latin typeface="Arial"/>
              </a:rPr>
              <a:t>Discussion</a:t>
            </a:r>
            <a:endParaRPr lang="el-GR" dirty="0"/>
          </a:p>
        </p:txBody>
      </p:sp>
      <p:sp>
        <p:nvSpPr>
          <p:cNvPr id="3" name="Θέση κειμένου 2"/>
          <p:cNvSpPr>
            <a:spLocks noGrp="1"/>
          </p:cNvSpPr>
          <p:nvPr>
            <p:ph type="body" idx="1"/>
          </p:nvPr>
        </p:nvSpPr>
        <p:spPr>
          <a:xfrm>
            <a:off x="467544" y="1491630"/>
            <a:ext cx="7920880" cy="3279370"/>
          </a:xfrm>
        </p:spPr>
        <p:txBody>
          <a:bodyPr/>
          <a:lstStyle/>
          <a:p>
            <a:pPr algn="just">
              <a:lnSpc>
                <a:spcPct val="150000"/>
              </a:lnSpc>
              <a:buFont typeface="Wingdings" pitchFamily="2" charset="2"/>
              <a:buChar char="Ø"/>
            </a:pPr>
            <a:r>
              <a:rPr lang="en-US" sz="1700" dirty="0">
                <a:latin typeface="+mn-lt"/>
              </a:rPr>
              <a:t>Teachers experienced a more complete and meaningful classroom management, based on a philosophy of acceptance, away from stereotypical perceptions, exclusions and "Pygmalion" phenomena</a:t>
            </a:r>
          </a:p>
          <a:p>
            <a:pPr algn="just">
              <a:lnSpc>
                <a:spcPct val="150000"/>
              </a:lnSpc>
              <a:buFont typeface="Wingdings" pitchFamily="2" charset="2"/>
              <a:buChar char="Ø"/>
            </a:pPr>
            <a:r>
              <a:rPr lang="en-US" sz="1700" dirty="0">
                <a:latin typeface="+mn-lt"/>
              </a:rPr>
              <a:t>Parents probably feel satisfied seeing their children receive an education that goes beyond the simple transmission of knowledge and approaches holistically, harmoniously and balanced their mental and spiritual condition, their emotional maturity and their harmonious integration into society</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15" y="4331574"/>
            <a:ext cx="2051720" cy="77155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4095956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67494"/>
            <a:ext cx="7206952" cy="792088"/>
          </a:xfrm>
        </p:spPr>
        <p:txBody>
          <a:bodyPr/>
          <a:lstStyle/>
          <a:p>
            <a:pPr algn="just">
              <a:lnSpc>
                <a:spcPct val="150000"/>
              </a:lnSpc>
              <a:spcBef>
                <a:spcPts val="600"/>
              </a:spcBef>
            </a:pPr>
            <a:r>
              <a:rPr lang="en-US" sz="2700" dirty="0">
                <a:latin typeface="+mn-lt"/>
              </a:rPr>
              <a:t>Importance of physical education - quality of life</a:t>
            </a:r>
            <a:endParaRPr lang="el-GR" sz="2700" dirty="0">
              <a:latin typeface="+mn-lt"/>
            </a:endParaRPr>
          </a:p>
        </p:txBody>
      </p:sp>
      <p:sp>
        <p:nvSpPr>
          <p:cNvPr id="3" name="Θέση κειμένου 2"/>
          <p:cNvSpPr>
            <a:spLocks noGrp="1"/>
          </p:cNvSpPr>
          <p:nvPr>
            <p:ph type="body" idx="1"/>
          </p:nvPr>
        </p:nvSpPr>
        <p:spPr>
          <a:xfrm>
            <a:off x="323528" y="1491630"/>
            <a:ext cx="8064896" cy="3279370"/>
          </a:xfrm>
        </p:spPr>
        <p:txBody>
          <a:bodyPr/>
          <a:lstStyle/>
          <a:p>
            <a:pPr algn="just">
              <a:lnSpc>
                <a:spcPct val="150000"/>
              </a:lnSpc>
              <a:buFont typeface="Wingdings" pitchFamily="2" charset="2"/>
              <a:buChar char="v"/>
            </a:pPr>
            <a:r>
              <a:rPr lang="en-US" sz="1800" dirty="0">
                <a:latin typeface="+mn-lt"/>
              </a:rPr>
              <a:t>Intersubjectivity is proposed as a modern and interesting option, but also as a comprehensive proposal</a:t>
            </a:r>
          </a:p>
          <a:p>
            <a:pPr algn="just">
              <a:lnSpc>
                <a:spcPct val="150000"/>
              </a:lnSpc>
              <a:buFont typeface="Wingdings" pitchFamily="2" charset="2"/>
              <a:buChar char="v"/>
            </a:pPr>
            <a:r>
              <a:rPr lang="en-US" sz="1800" dirty="0">
                <a:latin typeface="+mn-lt"/>
              </a:rPr>
              <a:t>Through interdisciplinary approaches, physical education is upgraded since a favorable learning environment is formed, in which students participate actively and not simply because they have to, while at the same time the course is upgraded in quality as it has to demonstrate specific learning results in the children's behavioral world</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24" y="843558"/>
            <a:ext cx="2771775" cy="69532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98990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195486"/>
            <a:ext cx="6840600" cy="977964"/>
          </a:xfrm>
        </p:spPr>
        <p:txBody>
          <a:bodyPr/>
          <a:lstStyle/>
          <a:p>
            <a:pPr>
              <a:lnSpc>
                <a:spcPct val="150000"/>
              </a:lnSpc>
              <a:spcBef>
                <a:spcPts val="600"/>
              </a:spcBef>
            </a:pPr>
            <a:r>
              <a:rPr lang="en-US" sz="2700" dirty="0">
                <a:solidFill>
                  <a:srgbClr val="FFFFFF"/>
                </a:solidFill>
                <a:latin typeface="Arial"/>
              </a:rPr>
              <a:t>Importance of physical education - quality of life</a:t>
            </a:r>
            <a:endParaRPr lang="el-GR" dirty="0"/>
          </a:p>
        </p:txBody>
      </p:sp>
      <p:sp>
        <p:nvSpPr>
          <p:cNvPr id="3" name="Θέση κειμένου 2"/>
          <p:cNvSpPr>
            <a:spLocks noGrp="1"/>
          </p:cNvSpPr>
          <p:nvPr>
            <p:ph type="body" idx="1"/>
          </p:nvPr>
        </p:nvSpPr>
        <p:spPr>
          <a:xfrm>
            <a:off x="395536" y="1491630"/>
            <a:ext cx="7992888" cy="3456384"/>
          </a:xfrm>
        </p:spPr>
        <p:txBody>
          <a:bodyPr/>
          <a:lstStyle/>
          <a:p>
            <a:pPr algn="just">
              <a:lnSpc>
                <a:spcPct val="150000"/>
              </a:lnSpc>
              <a:buFont typeface="Wingdings" pitchFamily="2" charset="2"/>
              <a:buChar char="v"/>
            </a:pPr>
            <a:r>
              <a:rPr lang="en-US" sz="1750" dirty="0">
                <a:latin typeface="+mn-lt"/>
              </a:rPr>
              <a:t>Innovative actions such as the program described create a student-centered, social-centered and experiential environment, an attractive environment and not only a stereotypical teaching place</a:t>
            </a:r>
          </a:p>
          <a:p>
            <a:pPr algn="just">
              <a:lnSpc>
                <a:spcPct val="150000"/>
              </a:lnSpc>
              <a:buFont typeface="Wingdings" pitchFamily="2" charset="2"/>
              <a:buChar char="v"/>
            </a:pPr>
            <a:r>
              <a:rPr lang="en-US" sz="1750" dirty="0">
                <a:latin typeface="+mn-lt"/>
              </a:rPr>
              <a:t>The quality of life of young students also improves, since their emotional world is strengthened and interpersonal relationships improve</a:t>
            </a:r>
          </a:p>
          <a:p>
            <a:pPr algn="just">
              <a:lnSpc>
                <a:spcPct val="150000"/>
              </a:lnSpc>
              <a:buFont typeface="Wingdings" pitchFamily="2" charset="2"/>
              <a:buChar char="v"/>
            </a:pPr>
            <a:r>
              <a:rPr lang="en-US" sz="1750" dirty="0">
                <a:latin typeface="+mn-lt"/>
              </a:rPr>
              <a:t>Children gain sensitivity and response to the feelings of others, learn empathy, communicate effectively and acquire self-control and responsible behavior</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8940" y="625574"/>
            <a:ext cx="2345060" cy="1010072"/>
          </a:xfrm>
          <a:prstGeom prst="ellipse">
            <a:avLst/>
          </a:prstGeom>
          <a:ln>
            <a:noFill/>
          </a:ln>
          <a:effectLst>
            <a:softEdge rad="112500"/>
          </a:effectLst>
        </p:spPr>
      </p:pic>
    </p:spTree>
    <p:extLst>
      <p:ext uri="{BB962C8B-B14F-4D97-AF65-F5344CB8AC3E}">
        <p14:creationId xmlns:p14="http://schemas.microsoft.com/office/powerpoint/2010/main" val="3896129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3400" y="277650"/>
            <a:ext cx="6840600" cy="781932"/>
          </a:xfrm>
        </p:spPr>
        <p:txBody>
          <a:bodyPr/>
          <a:lstStyle/>
          <a:p>
            <a:pPr algn="just">
              <a:lnSpc>
                <a:spcPct val="150000"/>
              </a:lnSpc>
              <a:spcBef>
                <a:spcPts val="600"/>
              </a:spcBef>
            </a:pPr>
            <a:r>
              <a:rPr lang="en-US" sz="2700" dirty="0">
                <a:solidFill>
                  <a:srgbClr val="FFFFFF"/>
                </a:solidFill>
                <a:latin typeface="Arial"/>
              </a:rPr>
              <a:t>Importance of physical education - quality of life</a:t>
            </a:r>
            <a:endParaRPr lang="el-GR" sz="2700" dirty="0"/>
          </a:p>
        </p:txBody>
      </p:sp>
      <p:sp>
        <p:nvSpPr>
          <p:cNvPr id="3" name="Θέση κειμένου 2"/>
          <p:cNvSpPr>
            <a:spLocks noGrp="1"/>
          </p:cNvSpPr>
          <p:nvPr>
            <p:ph type="body" idx="1"/>
          </p:nvPr>
        </p:nvSpPr>
        <p:spPr>
          <a:xfrm>
            <a:off x="539552" y="1563638"/>
            <a:ext cx="7848872" cy="3207362"/>
          </a:xfrm>
        </p:spPr>
        <p:txBody>
          <a:bodyPr/>
          <a:lstStyle/>
          <a:p>
            <a:pPr algn="just">
              <a:lnSpc>
                <a:spcPct val="150000"/>
              </a:lnSpc>
              <a:buFont typeface="Wingdings" pitchFamily="2" charset="2"/>
              <a:buChar char="v"/>
            </a:pPr>
            <a:r>
              <a:rPr lang="en-US" sz="2300" dirty="0">
                <a:latin typeface="+mn-lt"/>
              </a:rPr>
              <a:t>Engaging teaching motivates children, strengthens the intention to actively participate in the lesson and consequently physical education helps students to cultivate a positive attitude towards exercise and adopt a physically active lifestyle during their adult life</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627534"/>
            <a:ext cx="1813553" cy="103232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2400071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755576" y="51470"/>
            <a:ext cx="4464495" cy="1080120"/>
          </a:xfrm>
          <a:prstGeom prst="rect">
            <a:avLst/>
          </a:prstGeom>
        </p:spPr>
        <p:txBody>
          <a:bodyPr spcFirstLastPara="1" wrap="square" lIns="0" tIns="0" rIns="0" bIns="0" anchor="ctr" anchorCtr="0">
            <a:noAutofit/>
          </a:bodyPr>
          <a:lstStyle/>
          <a:p>
            <a:pPr lvl="0" algn="just">
              <a:lnSpc>
                <a:spcPct val="150000"/>
              </a:lnSpc>
              <a:spcBef>
                <a:spcPts val="600"/>
              </a:spcBef>
            </a:pPr>
            <a:r>
              <a:rPr lang="en-US" sz="4000" dirty="0">
                <a:latin typeface="+mj-lt"/>
              </a:rPr>
              <a:t> Conclusions</a:t>
            </a:r>
            <a:endParaRPr sz="4000" dirty="0">
              <a:solidFill>
                <a:schemeClr val="accent1"/>
              </a:solidFill>
              <a:latin typeface="+mj-lt"/>
            </a:endParaRPr>
          </a:p>
        </p:txBody>
      </p:sp>
      <p:sp>
        <p:nvSpPr>
          <p:cNvPr id="175" name="Google Shape;175;p17"/>
          <p:cNvSpPr txBox="1">
            <a:spLocks noGrp="1"/>
          </p:cNvSpPr>
          <p:nvPr>
            <p:ph type="subTitle" idx="4294967295"/>
          </p:nvPr>
        </p:nvSpPr>
        <p:spPr>
          <a:xfrm>
            <a:off x="323528" y="1059582"/>
            <a:ext cx="8064896" cy="3600400"/>
          </a:xfrm>
          <a:prstGeom prst="rect">
            <a:avLst/>
          </a:prstGeom>
        </p:spPr>
        <p:txBody>
          <a:bodyPr spcFirstLastPara="1" wrap="square" lIns="0" tIns="0" rIns="0" bIns="0" anchor="t" anchorCtr="0">
            <a:noAutofit/>
          </a:bodyPr>
          <a:lstStyle/>
          <a:p>
            <a:pPr marL="400050" lvl="0" indent="-400050" algn="just">
              <a:lnSpc>
                <a:spcPct val="150000"/>
              </a:lnSpc>
              <a:buFont typeface="+mj-lt"/>
              <a:buAutoNum type="romanLcPeriod"/>
            </a:pPr>
            <a:r>
              <a:rPr lang="en-US" sz="1800" dirty="0">
                <a:solidFill>
                  <a:schemeClr val="bg1"/>
                </a:solidFill>
                <a:latin typeface="+mn-lt"/>
              </a:rPr>
              <a:t>This proposal tries to fill the gap in the application of interdisciplinary movement programs in the physical education course</a:t>
            </a:r>
          </a:p>
          <a:p>
            <a:pPr marL="400050" lvl="0" indent="-400050" algn="just">
              <a:lnSpc>
                <a:spcPct val="150000"/>
              </a:lnSpc>
              <a:buFont typeface="+mj-lt"/>
              <a:buAutoNum type="romanLcPeriod"/>
            </a:pPr>
            <a:r>
              <a:rPr lang="en-US" sz="1800" dirty="0">
                <a:solidFill>
                  <a:schemeClr val="bg1"/>
                </a:solidFill>
                <a:latin typeface="+mn-lt"/>
              </a:rPr>
              <a:t>The experiences and conclusions could contribute to the advancement of academic knowledge about the effect of the interdisciplinary approach in the teaching of physical education</a:t>
            </a:r>
          </a:p>
          <a:p>
            <a:pPr marL="400050" lvl="0" indent="-400050" algn="just">
              <a:lnSpc>
                <a:spcPct val="150000"/>
              </a:lnSpc>
              <a:buFont typeface="+mj-lt"/>
              <a:buAutoNum type="romanLcPeriod"/>
            </a:pPr>
            <a:r>
              <a:rPr lang="en-US" sz="1800" dirty="0">
                <a:solidFill>
                  <a:schemeClr val="bg1"/>
                </a:solidFill>
                <a:latin typeface="+mn-lt"/>
              </a:rPr>
              <a:t>In addition, they could act as advisors to physical education teachers in terms of the best design of their educational programs and lead to a substantial upgrade of the educational process</a:t>
            </a: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fld id="{00000000-1234-1234-1234-123412341234}" type="slidenum">
              <a:rPr lang="en">
                <a:solidFill>
                  <a:srgbClr val="FFFFFF"/>
                </a:solidFill>
              </a:rPr>
              <a:pPr/>
              <a:t>18</a:t>
            </a:fld>
            <a:endParaRPr>
              <a:solidFill>
                <a:srgbClr val="FFFFFF"/>
              </a:solidFill>
            </a:endParaRPr>
          </a:p>
        </p:txBody>
      </p:sp>
      <p:pic>
        <p:nvPicPr>
          <p:cNvPr id="4" name="Εικόνα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4917" y="-92546"/>
            <a:ext cx="1950559" cy="883847"/>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976857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a:xfrm>
            <a:off x="1259632" y="1491630"/>
            <a:ext cx="6619800" cy="2098070"/>
          </a:xfrm>
        </p:spPr>
        <p:txBody>
          <a:bodyPr/>
          <a:lstStyle/>
          <a:p>
            <a:pPr marL="0" indent="0" algn="just">
              <a:lnSpc>
                <a:spcPct val="130000"/>
              </a:lnSpc>
              <a:buNone/>
            </a:pPr>
            <a:r>
              <a:rPr lang="en-US" sz="2800" i="1" dirty="0">
                <a:solidFill>
                  <a:schemeClr val="tx1"/>
                </a:solidFill>
                <a:latin typeface="+mj-lt"/>
              </a:rPr>
              <a:t>Few are those who see with their own eyes and feel with their own heart.</a:t>
            </a:r>
          </a:p>
          <a:p>
            <a:pPr marL="0" indent="0" algn="just">
              <a:lnSpc>
                <a:spcPct val="130000"/>
              </a:lnSpc>
              <a:buNone/>
            </a:pPr>
            <a:endParaRPr lang="en-US" sz="2000" i="1" dirty="0">
              <a:solidFill>
                <a:schemeClr val="tx1"/>
              </a:solidFill>
              <a:latin typeface="+mj-lt"/>
            </a:endParaRPr>
          </a:p>
          <a:p>
            <a:pPr marL="0" indent="0" algn="just">
              <a:lnSpc>
                <a:spcPct val="130000"/>
              </a:lnSpc>
              <a:buNone/>
            </a:pPr>
            <a:r>
              <a:rPr lang="en-US" sz="1800" i="1" dirty="0">
                <a:solidFill>
                  <a:schemeClr val="tx1"/>
                </a:solidFill>
                <a:latin typeface="+mj-lt"/>
              </a:rPr>
              <a:t>Albert Einstein, 1879 – 1955, German Physicist</a:t>
            </a:r>
            <a:endParaRPr lang="el-GR" sz="1800" i="1" dirty="0">
              <a:solidFill>
                <a:schemeClr val="tx1"/>
              </a:solidFill>
              <a:latin typeface="+mj-lt"/>
            </a:endParaRPr>
          </a:p>
        </p:txBody>
      </p:sp>
      <p:sp>
        <p:nvSpPr>
          <p:cNvPr id="3" name="Θέση αριθμού διαφάνειας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931291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5"/>
          <p:cNvSpPr txBox="1">
            <a:spLocks noGrp="1"/>
          </p:cNvSpPr>
          <p:nvPr>
            <p:ph type="body" idx="1"/>
          </p:nvPr>
        </p:nvSpPr>
        <p:spPr>
          <a:xfrm>
            <a:off x="1262174" y="1419622"/>
            <a:ext cx="6766210" cy="2520280"/>
          </a:xfrm>
          <a:prstGeom prst="rect">
            <a:avLst/>
          </a:prstGeom>
        </p:spPr>
        <p:txBody>
          <a:bodyPr spcFirstLastPara="1" wrap="square" lIns="0" tIns="0" rIns="0" bIns="0" anchor="ctr" anchorCtr="0">
            <a:normAutofit fontScale="92500" lnSpcReduction="20000"/>
          </a:bodyPr>
          <a:lstStyle/>
          <a:p>
            <a:pPr marL="0" lvl="0" indent="0" algn="just">
              <a:lnSpc>
                <a:spcPct val="150000"/>
              </a:lnSpc>
              <a:buNone/>
            </a:pPr>
            <a:r>
              <a:rPr lang="en-US" i="1" dirty="0">
                <a:solidFill>
                  <a:schemeClr val="tx1"/>
                </a:solidFill>
                <a:latin typeface="+mj-lt"/>
              </a:rPr>
              <a:t>Civilization will reach maturity only when it learns to value diversity of character and of ideas</a:t>
            </a:r>
            <a:r>
              <a:rPr lang="el-GR" i="1" dirty="0">
                <a:solidFill>
                  <a:schemeClr val="tx1"/>
                </a:solidFill>
                <a:latin typeface="+mj-lt"/>
              </a:rPr>
              <a:t>.</a:t>
            </a:r>
          </a:p>
          <a:p>
            <a:pPr marL="0" lvl="0" indent="0" algn="just">
              <a:buNone/>
            </a:pPr>
            <a:endParaRPr lang="el-GR" i="1" dirty="0">
              <a:latin typeface="+mj-lt"/>
            </a:endParaRPr>
          </a:p>
          <a:p>
            <a:pPr marL="0" lvl="0" indent="0" algn="just">
              <a:buNone/>
            </a:pPr>
            <a:r>
              <a:rPr lang="en-US" sz="1800" i="1" dirty="0">
                <a:solidFill>
                  <a:schemeClr val="tx1"/>
                </a:solidFill>
                <a:latin typeface="+mj-lt"/>
              </a:rPr>
              <a:t>Arthur Clarke, 1917-2008, British Sci-Fi writer</a:t>
            </a:r>
            <a:endParaRPr lang="el-GR" sz="1800" i="1" dirty="0">
              <a:solidFill>
                <a:schemeClr val="tx1"/>
              </a:solidFill>
              <a:latin typeface="+mj-lt"/>
            </a:endParaRPr>
          </a:p>
        </p:txBody>
      </p:sp>
      <p:sp>
        <p:nvSpPr>
          <p:cNvPr id="162" name="Google Shape;162;p15"/>
          <p:cNvSpPr txBox="1">
            <a:spLocks noGrp="1"/>
          </p:cNvSpPr>
          <p:nvPr>
            <p:ph type="sldNum" idx="12"/>
          </p:nvPr>
        </p:nvSpPr>
        <p:spPr>
          <a:xfrm>
            <a:off x="4329300" y="4612325"/>
            <a:ext cx="485400" cy="5310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3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grpSp>
        <p:nvGrpSpPr>
          <p:cNvPr id="391" name="Google Shape;391;p33"/>
          <p:cNvGrpSpPr/>
          <p:nvPr/>
        </p:nvGrpSpPr>
        <p:grpSpPr>
          <a:xfrm>
            <a:off x="2374163" y="2163505"/>
            <a:ext cx="4395686" cy="816480"/>
            <a:chOff x="0" y="1715400"/>
            <a:chExt cx="4395686" cy="816480"/>
          </a:xfrm>
        </p:grpSpPr>
        <p:sp>
          <p:nvSpPr>
            <p:cNvPr id="392" name="Google Shape;392;p33"/>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3"/>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3"/>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3"/>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3"/>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7" name="Google Shape;397;p33"/>
          <p:cNvSpPr txBox="1">
            <a:spLocks noGrp="1"/>
          </p:cNvSpPr>
          <p:nvPr>
            <p:ph type="ctrTitle" idx="4294967295"/>
          </p:nvPr>
        </p:nvSpPr>
        <p:spPr>
          <a:xfrm>
            <a:off x="802525" y="1165450"/>
            <a:ext cx="7539000" cy="7764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7200">
                <a:solidFill>
                  <a:schemeClr val="accent2"/>
                </a:solidFill>
              </a:rPr>
              <a:t>Thanks!</a:t>
            </a:r>
            <a:endParaRPr sz="7200">
              <a:solidFill>
                <a:schemeClr val="accent2"/>
              </a:solidFill>
            </a:endParaRPr>
          </a:p>
        </p:txBody>
      </p:sp>
      <p:sp>
        <p:nvSpPr>
          <p:cNvPr id="398" name="Google Shape;398;p33"/>
          <p:cNvSpPr txBox="1">
            <a:spLocks noGrp="1"/>
          </p:cNvSpPr>
          <p:nvPr>
            <p:ph type="subTitle" idx="4294967295"/>
          </p:nvPr>
        </p:nvSpPr>
        <p:spPr>
          <a:xfrm>
            <a:off x="3635896" y="3435846"/>
            <a:ext cx="4672598" cy="1008112"/>
          </a:xfrm>
          <a:prstGeom prst="rect">
            <a:avLst/>
          </a:prstGeom>
        </p:spPr>
        <p:txBody>
          <a:bodyPr spcFirstLastPara="1" wrap="square" lIns="0" tIns="0" rIns="0" bIns="0" anchor="t" anchorCtr="0">
            <a:noAutofit/>
          </a:bodyPr>
          <a:lstStyle/>
          <a:p>
            <a:pPr marL="0" lvl="0" indent="0" algn="r" rtl="0">
              <a:lnSpc>
                <a:spcPct val="100000"/>
              </a:lnSpc>
              <a:spcBef>
                <a:spcPts val="600"/>
              </a:spcBef>
              <a:spcAft>
                <a:spcPts val="0"/>
              </a:spcAft>
              <a:buClr>
                <a:schemeClr val="dk1"/>
              </a:buClr>
              <a:buSzPts val="1100"/>
              <a:buFont typeface="Arial"/>
              <a:buNone/>
            </a:pPr>
            <a:r>
              <a:rPr lang="en-US" sz="2200" b="1" dirty="0">
                <a:solidFill>
                  <a:schemeClr val="tx1"/>
                </a:solidFill>
                <a:latin typeface="+mn-lt"/>
              </a:rPr>
              <a:t>Dr. Tsekouras Ilias</a:t>
            </a:r>
            <a:endParaRPr lang="el-GR" sz="2200" b="1" dirty="0">
              <a:solidFill>
                <a:schemeClr val="tx1"/>
              </a:solidFill>
              <a:latin typeface="+mn-lt"/>
            </a:endParaRPr>
          </a:p>
          <a:p>
            <a:pPr marL="0" lvl="0" indent="0" algn="just">
              <a:lnSpc>
                <a:spcPct val="100000"/>
              </a:lnSpc>
              <a:spcBef>
                <a:spcPts val="0"/>
              </a:spcBef>
              <a:buClr>
                <a:schemeClr val="dk1"/>
              </a:buClr>
              <a:buSzPts val="1100"/>
              <a:buNone/>
            </a:pPr>
            <a:r>
              <a:rPr lang="el-GR" sz="1100" b="1" i="1" dirty="0">
                <a:solidFill>
                  <a:schemeClr val="tx1"/>
                </a:solidFill>
                <a:latin typeface="+mn-lt"/>
              </a:rPr>
              <a:t>		       </a:t>
            </a:r>
            <a:r>
              <a:rPr lang="en-US" sz="1050" b="1" i="1" dirty="0">
                <a:solidFill>
                  <a:schemeClr val="tx1"/>
                </a:solidFill>
                <a:latin typeface="+mn-lt"/>
              </a:rPr>
              <a:t>Professor of special physical</a:t>
            </a:r>
            <a:r>
              <a:rPr lang="el-GR" sz="1050" b="1" i="1" dirty="0">
                <a:solidFill>
                  <a:schemeClr val="tx1"/>
                </a:solidFill>
                <a:latin typeface="+mn-lt"/>
              </a:rPr>
              <a:t> </a:t>
            </a:r>
            <a:r>
              <a:rPr lang="en-US" sz="1050" b="1" i="1" dirty="0">
                <a:solidFill>
                  <a:schemeClr val="tx1"/>
                </a:solidFill>
                <a:latin typeface="+mn-lt"/>
              </a:rPr>
              <a:t>education </a:t>
            </a:r>
            <a:r>
              <a:rPr lang="en-US" sz="1100" b="1" i="1" dirty="0">
                <a:solidFill>
                  <a:schemeClr val="tx1"/>
                </a:solidFill>
                <a:latin typeface="+mn-lt"/>
              </a:rPr>
              <a:t>		            </a:t>
            </a:r>
            <a:r>
              <a:rPr lang="en-US" sz="1050" b="1" i="1" dirty="0">
                <a:solidFill>
                  <a:schemeClr val="tx1"/>
                </a:solidFill>
                <a:latin typeface="+mn-lt"/>
              </a:rPr>
              <a:t>in secondary schools</a:t>
            </a:r>
            <a:r>
              <a:rPr lang="el-GR" sz="1050" b="1" i="1" dirty="0">
                <a:solidFill>
                  <a:schemeClr val="tx1"/>
                </a:solidFill>
                <a:latin typeface="+mn-lt"/>
              </a:rPr>
              <a:t>, </a:t>
            </a:r>
            <a:r>
              <a:rPr lang="en-US" sz="1050" b="1" i="1" dirty="0">
                <a:solidFill>
                  <a:schemeClr val="tx1"/>
                </a:solidFill>
                <a:latin typeface="+mn-lt"/>
              </a:rPr>
              <a:t>Greece</a:t>
            </a:r>
            <a:endParaRPr sz="1050" b="1" i="1" dirty="0">
              <a:solidFill>
                <a:schemeClr val="tx1"/>
              </a:solidFill>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lvl="0"/>
            <a:r>
              <a:rPr lang="en-US" dirty="0">
                <a:latin typeface="+mn-lt"/>
              </a:rPr>
              <a:t>Introduction</a:t>
            </a:r>
            <a:endParaRPr dirty="0">
              <a:latin typeface="+mn-lt"/>
            </a:endParaRPr>
          </a:p>
        </p:txBody>
      </p:sp>
      <p:sp>
        <p:nvSpPr>
          <p:cNvPr id="168" name="Google Shape;168;p16"/>
          <p:cNvSpPr txBox="1">
            <a:spLocks noGrp="1"/>
          </p:cNvSpPr>
          <p:nvPr>
            <p:ph type="body" idx="1"/>
          </p:nvPr>
        </p:nvSpPr>
        <p:spPr>
          <a:xfrm>
            <a:off x="1206100" y="1563638"/>
            <a:ext cx="7026900" cy="3207362"/>
          </a:xfrm>
          <a:prstGeom prst="rect">
            <a:avLst/>
          </a:prstGeom>
        </p:spPr>
        <p:txBody>
          <a:bodyPr spcFirstLastPara="1" wrap="square" lIns="0" tIns="0" rIns="0" bIns="0" anchor="t" anchorCtr="0">
            <a:noAutofit/>
          </a:bodyPr>
          <a:lstStyle/>
          <a:p>
            <a:pPr algn="just">
              <a:lnSpc>
                <a:spcPct val="150000"/>
              </a:lnSpc>
            </a:pPr>
            <a:r>
              <a:rPr lang="en-US" sz="2200" dirty="0">
                <a:latin typeface="+mj-lt"/>
              </a:rPr>
              <a:t>In physical education and sports, broader issues of inequality are often reflected, resulting in discrimination between students and their exclusion from activities</a:t>
            </a:r>
          </a:p>
          <a:p>
            <a:pPr algn="just">
              <a:lnSpc>
                <a:spcPct val="150000"/>
              </a:lnSpc>
            </a:pPr>
            <a:r>
              <a:rPr lang="en-US" sz="2200" dirty="0">
                <a:latin typeface="+mj-lt"/>
              </a:rPr>
              <a:t>For children with mobility problems the situation is even more difficult</a:t>
            </a:r>
          </a:p>
          <a:p>
            <a:pPr marL="76200" lvl="0" indent="0" algn="l" rtl="0">
              <a:spcBef>
                <a:spcPts val="0"/>
              </a:spcBef>
              <a:spcAft>
                <a:spcPts val="0"/>
              </a:spcAft>
              <a:buSzPts val="2400"/>
              <a:buNone/>
            </a:pPr>
            <a:endParaRPr dirty="0"/>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pic>
        <p:nvPicPr>
          <p:cNvPr id="3" name="Εικόνα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99098" y="195486"/>
            <a:ext cx="2771775" cy="69532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Introduction</a:t>
            </a:r>
            <a:endParaRPr lang="el-GR" dirty="0"/>
          </a:p>
        </p:txBody>
      </p:sp>
      <p:sp>
        <p:nvSpPr>
          <p:cNvPr id="3" name="Θέση κειμένου 2"/>
          <p:cNvSpPr>
            <a:spLocks noGrp="1"/>
          </p:cNvSpPr>
          <p:nvPr>
            <p:ph type="body" idx="1"/>
          </p:nvPr>
        </p:nvSpPr>
        <p:spPr/>
        <p:txBody>
          <a:bodyPr/>
          <a:lstStyle/>
          <a:p>
            <a:pPr algn="just">
              <a:lnSpc>
                <a:spcPct val="150000"/>
              </a:lnSpc>
            </a:pPr>
            <a:r>
              <a:rPr lang="en-US" dirty="0">
                <a:latin typeface="+mn-lt"/>
              </a:rPr>
              <a:t>Schools that operate with the orientation of the inclusive education of students with and without disabilities are the best way to fight discrimination</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0272" y="0"/>
            <a:ext cx="2123728" cy="127560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37552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2195737" y="589439"/>
            <a:ext cx="4464495" cy="1159800"/>
          </a:xfrm>
          <a:prstGeom prst="rect">
            <a:avLst/>
          </a:prstGeom>
        </p:spPr>
        <p:txBody>
          <a:bodyPr spcFirstLastPara="1" wrap="square" lIns="0" tIns="0" rIns="0" bIns="0" anchor="ctr" anchorCtr="0">
            <a:noAutofit/>
          </a:bodyPr>
          <a:lstStyle/>
          <a:p>
            <a:pPr lvl="0" algn="ctr"/>
            <a:r>
              <a:rPr lang="en-US" sz="4000" dirty="0">
                <a:latin typeface="+mn-lt"/>
              </a:rPr>
              <a:t>Research purpose</a:t>
            </a:r>
            <a:endParaRPr sz="4000" dirty="0">
              <a:solidFill>
                <a:schemeClr val="accent1"/>
              </a:solidFill>
              <a:latin typeface="+mn-lt"/>
            </a:endParaRPr>
          </a:p>
        </p:txBody>
      </p:sp>
      <p:sp>
        <p:nvSpPr>
          <p:cNvPr id="175" name="Google Shape;175;p17"/>
          <p:cNvSpPr txBox="1">
            <a:spLocks noGrp="1"/>
          </p:cNvSpPr>
          <p:nvPr>
            <p:ph type="subTitle" idx="4294967295"/>
          </p:nvPr>
        </p:nvSpPr>
        <p:spPr>
          <a:xfrm>
            <a:off x="467544" y="2530739"/>
            <a:ext cx="7920880" cy="1625187"/>
          </a:xfrm>
          <a:prstGeom prst="rect">
            <a:avLst/>
          </a:prstGeom>
        </p:spPr>
        <p:txBody>
          <a:bodyPr spcFirstLastPara="1" wrap="square" lIns="0" tIns="0" rIns="0" bIns="0" anchor="t" anchorCtr="0">
            <a:noAutofit/>
          </a:bodyPr>
          <a:lstStyle/>
          <a:p>
            <a:pPr marL="0" lvl="0" indent="0" algn="just">
              <a:lnSpc>
                <a:spcPct val="150000"/>
              </a:lnSpc>
              <a:buNone/>
            </a:pPr>
            <a:r>
              <a:rPr lang="en-US" sz="2000" dirty="0">
                <a:solidFill>
                  <a:schemeClr val="bg1"/>
                </a:solidFill>
                <a:latin typeface="+mn-lt"/>
              </a:rPr>
              <a:t>To raise students' awareness of disability, social inequalities and social exclusion. To shape positive attitudes and values towards diversity and to build positive relationships with the entire peer group</a:t>
            </a:r>
            <a:endParaRPr sz="2000" dirty="0">
              <a:solidFill>
                <a:schemeClr val="bg1"/>
              </a:solidFill>
              <a:latin typeface="+mn-lt"/>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5</a:t>
            </a:fld>
            <a:endParaRPr/>
          </a:p>
        </p:txBody>
      </p:sp>
      <p:pic>
        <p:nvPicPr>
          <p:cNvPr id="2" name="Εικόνα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408" y="1"/>
            <a:ext cx="1895475" cy="149163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3" name="Εικόνα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15566"/>
            <a:ext cx="2123728" cy="158417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just">
              <a:lnSpc>
                <a:spcPct val="150000"/>
              </a:lnSpc>
            </a:pPr>
            <a:r>
              <a:rPr lang="en-US" sz="4000" dirty="0">
                <a:latin typeface="+mn-lt"/>
              </a:rPr>
              <a:t>Methodology</a:t>
            </a:r>
            <a:endParaRPr lang="el-GR" sz="4000" dirty="0">
              <a:latin typeface="+mn-lt"/>
            </a:endParaRPr>
          </a:p>
        </p:txBody>
      </p:sp>
      <p:sp>
        <p:nvSpPr>
          <p:cNvPr id="3" name="Θέση κειμένου 2"/>
          <p:cNvSpPr>
            <a:spLocks noGrp="1"/>
          </p:cNvSpPr>
          <p:nvPr>
            <p:ph type="body" idx="1"/>
          </p:nvPr>
        </p:nvSpPr>
        <p:spPr>
          <a:xfrm>
            <a:off x="323528" y="1491630"/>
            <a:ext cx="7890996" cy="3064800"/>
          </a:xfrm>
        </p:spPr>
        <p:txBody>
          <a:bodyPr/>
          <a:lstStyle/>
          <a:p>
            <a:pPr algn="just">
              <a:lnSpc>
                <a:spcPct val="150000"/>
              </a:lnSpc>
              <a:buFont typeface="Wingdings" pitchFamily="2" charset="2"/>
              <a:buChar char="§"/>
            </a:pPr>
            <a:r>
              <a:rPr lang="en-US" sz="2200" dirty="0">
                <a:latin typeface="+mn-lt"/>
              </a:rPr>
              <a:t>Sample: 92 5th and 6th grade Primary School students, who were divided into two groups, an experimental group (23 boys and 25 girls) and a control group (21 boys and 23 girls). In the experimental group there were 3 children with motor problems and 5 obese/overweight students.</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67323" y="0"/>
            <a:ext cx="1950559" cy="98757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388461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267494"/>
            <a:ext cx="6840600" cy="895800"/>
          </a:xfrm>
        </p:spPr>
        <p:txBody>
          <a:bodyPr/>
          <a:lstStyle/>
          <a:p>
            <a:pPr algn="just">
              <a:lnSpc>
                <a:spcPct val="150000"/>
              </a:lnSpc>
            </a:pPr>
            <a:r>
              <a:rPr lang="en-US" sz="4000" dirty="0">
                <a:latin typeface="+mn-lt"/>
              </a:rPr>
              <a:t>Methodology</a:t>
            </a:r>
            <a:endParaRPr lang="el-GR" sz="4000" dirty="0">
              <a:latin typeface="+mn-lt"/>
            </a:endParaRPr>
          </a:p>
        </p:txBody>
      </p:sp>
      <p:sp>
        <p:nvSpPr>
          <p:cNvPr id="3" name="Θέση κειμένου 2"/>
          <p:cNvSpPr>
            <a:spLocks noGrp="1"/>
          </p:cNvSpPr>
          <p:nvPr>
            <p:ph type="body" idx="1"/>
          </p:nvPr>
        </p:nvSpPr>
        <p:spPr>
          <a:xfrm>
            <a:off x="323528" y="1491630"/>
            <a:ext cx="7890996" cy="3064800"/>
          </a:xfrm>
        </p:spPr>
        <p:txBody>
          <a:bodyPr/>
          <a:lstStyle/>
          <a:p>
            <a:pPr algn="just">
              <a:lnSpc>
                <a:spcPct val="150000"/>
              </a:lnSpc>
              <a:buFont typeface="Wingdings" pitchFamily="2" charset="2"/>
              <a:buChar char="§"/>
            </a:pPr>
            <a:r>
              <a:rPr lang="en-US" sz="2200" dirty="0">
                <a:latin typeface="+mn-lt"/>
              </a:rPr>
              <a:t>Design and Process: In the control group there were ten standard physical education lessons based on the analytical program, while in the experimental group an interventional health education program, ten lessons, with the theme "Sports and Disability" was implemented</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225" y="0"/>
            <a:ext cx="2771775" cy="69532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629693915"/>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just">
              <a:lnSpc>
                <a:spcPct val="150000"/>
              </a:lnSpc>
              <a:spcBef>
                <a:spcPts val="600"/>
              </a:spcBef>
            </a:pPr>
            <a:r>
              <a:rPr lang="en-US" sz="4000" dirty="0">
                <a:solidFill>
                  <a:srgbClr val="FFFFFF"/>
                </a:solidFill>
                <a:latin typeface="Arial"/>
              </a:rPr>
              <a:t>Methodology</a:t>
            </a:r>
            <a:endParaRPr lang="el-GR" dirty="0"/>
          </a:p>
        </p:txBody>
      </p:sp>
      <p:sp>
        <p:nvSpPr>
          <p:cNvPr id="3" name="Θέση κειμένου 2"/>
          <p:cNvSpPr>
            <a:spLocks noGrp="1"/>
          </p:cNvSpPr>
          <p:nvPr>
            <p:ph type="body" idx="1"/>
          </p:nvPr>
        </p:nvSpPr>
        <p:spPr>
          <a:xfrm>
            <a:off x="395536" y="1563638"/>
            <a:ext cx="7837464" cy="3207362"/>
          </a:xfrm>
        </p:spPr>
        <p:txBody>
          <a:bodyPr/>
          <a:lstStyle/>
          <a:p>
            <a:pPr algn="just">
              <a:lnSpc>
                <a:spcPct val="150000"/>
              </a:lnSpc>
              <a:buFont typeface="Wingdings" pitchFamily="2" charset="2"/>
              <a:buChar char="§"/>
            </a:pPr>
            <a:r>
              <a:rPr lang="en-US" sz="2200" dirty="0">
                <a:latin typeface="+mn-lt"/>
              </a:rPr>
              <a:t>Measurements:</a:t>
            </a:r>
          </a:p>
          <a:p>
            <a:pPr lvl="1" algn="just">
              <a:lnSpc>
                <a:spcPct val="150000"/>
              </a:lnSpc>
              <a:spcBef>
                <a:spcPts val="600"/>
              </a:spcBef>
              <a:buFont typeface="Wingdings" pitchFamily="2" charset="2"/>
              <a:buChar char="§"/>
            </a:pPr>
            <a:r>
              <a:rPr lang="en-US" sz="2200" dirty="0">
                <a:latin typeface="+mn-lt"/>
              </a:rPr>
              <a:t>Degree of satisfaction (lesson satisfaction)</a:t>
            </a:r>
          </a:p>
          <a:p>
            <a:pPr lvl="1" algn="just">
              <a:lnSpc>
                <a:spcPct val="150000"/>
              </a:lnSpc>
              <a:spcBef>
                <a:spcPts val="600"/>
              </a:spcBef>
              <a:buFont typeface="Wingdings" pitchFamily="2" charset="2"/>
              <a:buChar char="§"/>
            </a:pPr>
            <a:r>
              <a:rPr lang="en-US" sz="2200" dirty="0">
                <a:latin typeface="+mn-lt"/>
              </a:rPr>
              <a:t>Student motivation</a:t>
            </a:r>
          </a:p>
          <a:p>
            <a:pPr lvl="1" algn="just">
              <a:lnSpc>
                <a:spcPct val="150000"/>
              </a:lnSpc>
              <a:spcBef>
                <a:spcPts val="600"/>
              </a:spcBef>
              <a:buFont typeface="Wingdings" pitchFamily="2" charset="2"/>
              <a:buChar char="§"/>
            </a:pPr>
            <a:r>
              <a:rPr lang="en-US" sz="2200" dirty="0">
                <a:latin typeface="+mn-lt"/>
              </a:rPr>
              <a:t>Systematic observation of student behavior</a:t>
            </a:r>
          </a:p>
          <a:p>
            <a:pPr marL="76200" indent="0">
              <a:buNone/>
            </a:pPr>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0122" y="1"/>
            <a:ext cx="2098459" cy="141962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430418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just">
              <a:lnSpc>
                <a:spcPct val="150000"/>
              </a:lnSpc>
              <a:spcBef>
                <a:spcPts val="600"/>
              </a:spcBef>
            </a:pPr>
            <a:r>
              <a:rPr lang="en-US" sz="4000" dirty="0">
                <a:solidFill>
                  <a:srgbClr val="FFFFFF"/>
                </a:solidFill>
                <a:latin typeface="Arial"/>
              </a:rPr>
              <a:t>Results</a:t>
            </a:r>
            <a:endParaRPr lang="el-GR" sz="4000" dirty="0">
              <a:solidFill>
                <a:srgbClr val="FFFFFF"/>
              </a:solidFill>
              <a:latin typeface="Arial"/>
            </a:endParaRPr>
          </a:p>
        </p:txBody>
      </p:sp>
      <p:sp>
        <p:nvSpPr>
          <p:cNvPr id="3" name="Θέση κειμένου 2"/>
          <p:cNvSpPr>
            <a:spLocks noGrp="1"/>
          </p:cNvSpPr>
          <p:nvPr>
            <p:ph type="body" idx="1"/>
          </p:nvPr>
        </p:nvSpPr>
        <p:spPr>
          <a:xfrm>
            <a:off x="467544" y="1563638"/>
            <a:ext cx="7765456" cy="3240360"/>
          </a:xfrm>
        </p:spPr>
        <p:txBody>
          <a:bodyPr/>
          <a:lstStyle/>
          <a:p>
            <a:pPr algn="just">
              <a:lnSpc>
                <a:spcPct val="150000"/>
              </a:lnSpc>
            </a:pPr>
            <a:r>
              <a:rPr lang="en-US" sz="2200" dirty="0">
                <a:latin typeface="+mn-lt"/>
              </a:rPr>
              <a:t>Satisfaction with the course:</a:t>
            </a:r>
          </a:p>
          <a:p>
            <a:pPr lvl="1" algn="just">
              <a:lnSpc>
                <a:spcPct val="150000"/>
              </a:lnSpc>
              <a:spcBef>
                <a:spcPts val="600"/>
              </a:spcBef>
            </a:pPr>
            <a:r>
              <a:rPr lang="en-US" sz="2200" dirty="0">
                <a:latin typeface="+mn-lt"/>
              </a:rPr>
              <a:t>the experimental group showed higher satisfaction scores from the first to the tenth lesson, compared to the control group</a:t>
            </a:r>
          </a:p>
          <a:p>
            <a:pPr lvl="1" algn="just">
              <a:lnSpc>
                <a:spcPct val="150000"/>
              </a:lnSpc>
              <a:spcBef>
                <a:spcPts val="600"/>
              </a:spcBef>
            </a:pPr>
            <a:r>
              <a:rPr lang="en-US" sz="2200" dirty="0">
                <a:latin typeface="+mn-lt"/>
              </a:rPr>
              <a:t>the experimental group presented higher satisfaction scores, compared to the control group</a:t>
            </a:r>
          </a:p>
          <a:p>
            <a:endParaRPr lang="el-GR" dirty="0"/>
          </a:p>
        </p:txBody>
      </p:sp>
      <p:sp>
        <p:nvSpPr>
          <p:cNvPr id="4" name="Θέση αριθμού διαφάνειας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8508" y="10133"/>
            <a:ext cx="1763688" cy="1265473"/>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1113418605"/>
      </p:ext>
    </p:extLst>
  </p:cSld>
  <p:clrMapOvr>
    <a:masterClrMapping/>
  </p:clrMapOvr>
</p:sld>
</file>

<file path=ppt/theme/theme1.xml><?xml version="1.0" encoding="utf-8"?>
<a:theme xmlns:a="http://schemas.openxmlformats.org/drawingml/2006/main" name="Ferdinand template">
  <a:themeElements>
    <a:clrScheme name="Custom 347">
      <a:dk1>
        <a:srgbClr val="343A4E"/>
      </a:dk1>
      <a:lt1>
        <a:srgbClr val="FFFFFF"/>
      </a:lt1>
      <a:dk2>
        <a:srgbClr val="707A96"/>
      </a:dk2>
      <a:lt2>
        <a:srgbClr val="EEEFF3"/>
      </a:lt2>
      <a:accent1>
        <a:srgbClr val="ACD701"/>
      </a:accent1>
      <a:accent2>
        <a:srgbClr val="69B636"/>
      </a:accent2>
      <a:accent3>
        <a:srgbClr val="32A318"/>
      </a:accent3>
      <a:accent4>
        <a:srgbClr val="9EACD1"/>
      </a:accent4>
      <a:accent5>
        <a:srgbClr val="707A96"/>
      </a:accent5>
      <a:accent6>
        <a:srgbClr val="394057"/>
      </a:accent6>
      <a:hlink>
        <a:srgbClr val="0E99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Ferdinand template">
  <a:themeElements>
    <a:clrScheme name="Custom 347">
      <a:dk1>
        <a:srgbClr val="343A4E"/>
      </a:dk1>
      <a:lt1>
        <a:srgbClr val="FFFFFF"/>
      </a:lt1>
      <a:dk2>
        <a:srgbClr val="707A96"/>
      </a:dk2>
      <a:lt2>
        <a:srgbClr val="EEEFF3"/>
      </a:lt2>
      <a:accent1>
        <a:srgbClr val="ACD701"/>
      </a:accent1>
      <a:accent2>
        <a:srgbClr val="69B636"/>
      </a:accent2>
      <a:accent3>
        <a:srgbClr val="32A318"/>
      </a:accent3>
      <a:accent4>
        <a:srgbClr val="9EACD1"/>
      </a:accent4>
      <a:accent5>
        <a:srgbClr val="707A96"/>
      </a:accent5>
      <a:accent6>
        <a:srgbClr val="394057"/>
      </a:accent6>
      <a:hlink>
        <a:srgbClr val="0E9900"/>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47">
    <a:dk1>
      <a:srgbClr val="343A4E"/>
    </a:dk1>
    <a:lt1>
      <a:srgbClr val="FFFFFF"/>
    </a:lt1>
    <a:dk2>
      <a:srgbClr val="707A96"/>
    </a:dk2>
    <a:lt2>
      <a:srgbClr val="EEEFF3"/>
    </a:lt2>
    <a:accent1>
      <a:srgbClr val="ACD701"/>
    </a:accent1>
    <a:accent2>
      <a:srgbClr val="69B636"/>
    </a:accent2>
    <a:accent3>
      <a:srgbClr val="32A318"/>
    </a:accent3>
    <a:accent4>
      <a:srgbClr val="9EACD1"/>
    </a:accent4>
    <a:accent5>
      <a:srgbClr val="707A96"/>
    </a:accent5>
    <a:accent6>
      <a:srgbClr val="394057"/>
    </a:accent6>
    <a:hlink>
      <a:srgbClr val="0E9900"/>
    </a:hlink>
    <a:folHlink>
      <a:srgbClr val="6611CC"/>
    </a:folHlink>
  </a:clrScheme>
</a:themeOverride>
</file>

<file path=docProps/app.xml><?xml version="1.0" encoding="utf-8"?>
<Properties xmlns="http://schemas.openxmlformats.org/officeDocument/2006/extended-properties" xmlns:vt="http://schemas.openxmlformats.org/officeDocument/2006/docPropsVTypes">
  <Template/>
  <TotalTime>178</TotalTime>
  <Words>974</Words>
  <Application>Microsoft Office PowerPoint</Application>
  <PresentationFormat>Προβολή στην οθόνη (16:9)</PresentationFormat>
  <Paragraphs>80</Paragraphs>
  <Slides>20</Slides>
  <Notes>6</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2</vt:i4>
      </vt:variant>
      <vt:variant>
        <vt:lpstr>Τίτλοι διαφανειών</vt:lpstr>
      </vt:variant>
      <vt:variant>
        <vt:i4>20</vt:i4>
      </vt:variant>
    </vt:vector>
  </HeadingPairs>
  <TitlesOfParts>
    <vt:vector size="28" baseType="lpstr">
      <vt:lpstr>Encode Sans Semi Condensed SemiBold</vt:lpstr>
      <vt:lpstr>Encode Sans Semi Condensed Light</vt:lpstr>
      <vt:lpstr>Wingdings</vt:lpstr>
      <vt:lpstr>Bahnschrift</vt:lpstr>
      <vt:lpstr>Arial</vt:lpstr>
      <vt:lpstr>Encode Sans Semi Condensed</vt:lpstr>
      <vt:lpstr>Ferdinand template</vt:lpstr>
      <vt:lpstr>1_Ferdinand template</vt:lpstr>
      <vt:lpstr>    Sports and Disability: A didactic approach to the   Physical Education lesson, to raise children's   awareness of social inequalities and social   exclusion  </vt:lpstr>
      <vt:lpstr>Παρουσίαση του PowerPoint</vt:lpstr>
      <vt:lpstr>Introduction</vt:lpstr>
      <vt:lpstr>Introduction</vt:lpstr>
      <vt:lpstr>Research purpose</vt:lpstr>
      <vt:lpstr>Methodology</vt:lpstr>
      <vt:lpstr>Methodology</vt:lpstr>
      <vt:lpstr>Methodology</vt:lpstr>
      <vt:lpstr>Results</vt:lpstr>
      <vt:lpstr>Results</vt:lpstr>
      <vt:lpstr>Discussion</vt:lpstr>
      <vt:lpstr>Discussion</vt:lpstr>
      <vt:lpstr>Discussion</vt:lpstr>
      <vt:lpstr>Discussion</vt:lpstr>
      <vt:lpstr>Importance of physical education - quality of life</vt:lpstr>
      <vt:lpstr>Importance of physical education - quality of life</vt:lpstr>
      <vt:lpstr>Importance of physical education - quality of life</vt:lpstr>
      <vt:lpstr> Conclusions</vt:lpstr>
      <vt:lpstr>Παρουσίαση του PowerPoint</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Sports and Disability: A didactic approach to the   Physical Education lesson, to raise children's   awareness of social inequalities and social   exclusion  </dc:title>
  <dc:creator>Tsekouras Ilias</dc:creator>
  <cp:lastModifiedBy>ΗΛΙΑΣ ΤΣΕΚΟΥΡΑΣ</cp:lastModifiedBy>
  <cp:revision>27</cp:revision>
  <dcterms:modified xsi:type="dcterms:W3CDTF">2024-06-25T13:55:43Z</dcterms:modified>
</cp:coreProperties>
</file>